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323" r:id="rId3"/>
    <p:sldId id="424" r:id="rId4"/>
    <p:sldId id="337" r:id="rId5"/>
    <p:sldId id="257" r:id="rId6"/>
    <p:sldId id="263" r:id="rId7"/>
    <p:sldId id="260" r:id="rId8"/>
    <p:sldId id="262" r:id="rId9"/>
    <p:sldId id="324" r:id="rId10"/>
    <p:sldId id="265" r:id="rId11"/>
    <p:sldId id="336" r:id="rId12"/>
    <p:sldId id="329" r:id="rId13"/>
    <p:sldId id="330" r:id="rId14"/>
    <p:sldId id="331" r:id="rId15"/>
    <p:sldId id="333" r:id="rId16"/>
    <p:sldId id="334" r:id="rId17"/>
    <p:sldId id="335" r:id="rId18"/>
    <p:sldId id="341" r:id="rId19"/>
    <p:sldId id="427" r:id="rId20"/>
    <p:sldId id="326" r:id="rId21"/>
    <p:sldId id="327" r:id="rId22"/>
    <p:sldId id="32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2" autoAdjust="0"/>
    <p:restoredTop sz="94660"/>
  </p:normalViewPr>
  <p:slideViewPr>
    <p:cSldViewPr snapToGrid="0">
      <p:cViewPr varScale="1">
        <p:scale>
          <a:sx n="87" d="100"/>
          <a:sy n="87" d="100"/>
        </p:scale>
        <p:origin x="34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43C954-7D26-46A5-A323-0C1745F0DCE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19925D72-74BC-4B61-BAD2-2A49A5FFD82D}">
      <dgm:prSet phldrT="[Text]"/>
      <dgm:spPr/>
      <dgm:t>
        <a:bodyPr/>
        <a:lstStyle/>
        <a:p>
          <a:pPr>
            <a:buNone/>
          </a:pPr>
          <a:r>
            <a:rPr lang="en-US" b="1" dirty="0"/>
            <a:t>Several definitions of the construct exist: </a:t>
          </a:r>
        </a:p>
        <a:p>
          <a:pPr>
            <a:buNone/>
          </a:pPr>
          <a:r>
            <a:rPr lang="en-US" dirty="0"/>
            <a:t>Several of them are found outside of academia, mostly in documents published by regulatory bodies (ICAO, National Civil Aviation Authorities, trade unions like IATA and others).</a:t>
          </a:r>
        </a:p>
      </dgm:t>
    </dgm:pt>
    <dgm:pt modelId="{CEA1327C-4733-4EF5-A980-194846DF4450}" type="parTrans" cxnId="{AD406D12-12E1-493D-A282-216FC9894EFA}">
      <dgm:prSet/>
      <dgm:spPr/>
      <dgm:t>
        <a:bodyPr/>
        <a:lstStyle/>
        <a:p>
          <a:endParaRPr lang="en-US"/>
        </a:p>
      </dgm:t>
    </dgm:pt>
    <dgm:pt modelId="{9978654E-E0F7-4468-8C69-38D37F1DBB97}" type="sibTrans" cxnId="{AD406D12-12E1-493D-A282-216FC9894EFA}">
      <dgm:prSet/>
      <dgm:spPr/>
      <dgm:t>
        <a:bodyPr/>
        <a:lstStyle/>
        <a:p>
          <a:endParaRPr lang="en-US"/>
        </a:p>
      </dgm:t>
    </dgm:pt>
    <dgm:pt modelId="{4CE7EDD4-AAA5-4B2D-B77F-1D04E01CFB71}">
      <dgm:prSet phldrT="[Text]" custT="1"/>
      <dgm:spPr/>
      <dgm:t>
        <a:bodyPr/>
        <a:lstStyle/>
        <a:p>
          <a:pPr algn="ctr">
            <a:buNone/>
          </a:pPr>
          <a:r>
            <a:rPr lang="en-US" sz="1300" b="1" dirty="0"/>
            <a:t>A typical definition states:</a:t>
          </a:r>
        </a:p>
        <a:p>
          <a:pPr algn="just">
            <a:buNone/>
          </a:pPr>
          <a:r>
            <a:rPr lang="en-US" sz="1000" b="0" dirty="0"/>
            <a:t>Aviation cyber security may be considered as the convergence of people, processes, and technology that come together to</a:t>
          </a:r>
        </a:p>
        <a:p>
          <a:pPr algn="just"/>
          <a:r>
            <a:rPr lang="en-US" sz="1000" b="0" dirty="0"/>
            <a:t>Protect civil aviation organizations, operations, and passengers from digital attacks</a:t>
          </a:r>
          <a:r>
            <a:rPr lang="en-US" sz="1300" b="1" dirty="0"/>
            <a:t>.</a:t>
          </a:r>
        </a:p>
        <a:p>
          <a:pPr algn="just"/>
          <a:r>
            <a:rPr lang="en-US" sz="1300" b="1" dirty="0"/>
            <a:t> </a:t>
          </a:r>
          <a:r>
            <a:rPr lang="en-US" sz="1300" dirty="0"/>
            <a:t>(IATA, 2020)</a:t>
          </a:r>
        </a:p>
      </dgm:t>
    </dgm:pt>
    <dgm:pt modelId="{362EDC7E-E17F-4C21-96CA-61F96E2379CA}" type="parTrans" cxnId="{78EF8A44-D0FC-4B53-B945-EA09F4F4EFDC}">
      <dgm:prSet/>
      <dgm:spPr/>
      <dgm:t>
        <a:bodyPr/>
        <a:lstStyle/>
        <a:p>
          <a:endParaRPr lang="en-US"/>
        </a:p>
      </dgm:t>
    </dgm:pt>
    <dgm:pt modelId="{3B10837D-D808-4F9A-8C92-ACADDBFF4251}" type="sibTrans" cxnId="{78EF8A44-D0FC-4B53-B945-EA09F4F4EFDC}">
      <dgm:prSet/>
      <dgm:spPr/>
      <dgm:t>
        <a:bodyPr/>
        <a:lstStyle/>
        <a:p>
          <a:endParaRPr lang="en-US"/>
        </a:p>
      </dgm:t>
    </dgm:pt>
    <dgm:pt modelId="{E8FA66A2-AD11-4A3E-80A9-E18E42873966}">
      <dgm:prSet phldrT="[Text]"/>
      <dgm:spPr/>
      <dgm:t>
        <a:bodyPr/>
        <a:lstStyle/>
        <a:p>
          <a:pPr>
            <a:buNone/>
          </a:pPr>
          <a:r>
            <a:rPr lang="en-US" b="1" dirty="0"/>
            <a:t>The </a:t>
          </a:r>
          <a:r>
            <a:rPr lang="en-US" b="1" dirty="0" err="1"/>
            <a:t>uni</a:t>
          </a:r>
          <a:r>
            <a:rPr lang="en-US" b="1" dirty="0"/>
            <a:t>-dimensional or multi-dimensional nature of the construct is debated.</a:t>
          </a:r>
        </a:p>
        <a:p>
          <a:pPr>
            <a:buNone/>
          </a:pPr>
          <a:r>
            <a:rPr lang="en-US" dirty="0"/>
            <a:t>Most research seems to suggest that AI -Cybersecurity is multidimensional in nature, with at least two distinct components:</a:t>
          </a:r>
        </a:p>
        <a:p>
          <a:pPr>
            <a:buNone/>
          </a:pPr>
          <a:endParaRPr lang="en-US" dirty="0"/>
        </a:p>
        <a:p>
          <a:pPr>
            <a:buNone/>
          </a:pPr>
          <a:endParaRPr lang="en-US" dirty="0"/>
        </a:p>
        <a:p>
          <a:pPr>
            <a:buNone/>
          </a:pPr>
          <a:endParaRPr lang="en-US" dirty="0"/>
        </a:p>
      </dgm:t>
    </dgm:pt>
    <dgm:pt modelId="{946D6E60-F69C-45F5-BD95-B6DA72508E79}" type="parTrans" cxnId="{FDEED19B-5AF3-42F7-9ECC-50A6F0428639}">
      <dgm:prSet/>
      <dgm:spPr/>
      <dgm:t>
        <a:bodyPr/>
        <a:lstStyle/>
        <a:p>
          <a:endParaRPr lang="en-US"/>
        </a:p>
      </dgm:t>
    </dgm:pt>
    <dgm:pt modelId="{6C79E94E-87B1-47B4-96F2-6459D006BB1C}" type="sibTrans" cxnId="{FDEED19B-5AF3-42F7-9ECC-50A6F0428639}">
      <dgm:prSet/>
      <dgm:spPr/>
      <dgm:t>
        <a:bodyPr/>
        <a:lstStyle/>
        <a:p>
          <a:endParaRPr lang="en-US"/>
        </a:p>
      </dgm:t>
    </dgm:pt>
    <dgm:pt modelId="{55DC8ADF-0B5E-4CD2-8DA1-BA4A80E2B6F3}" type="pres">
      <dgm:prSet presAssocID="{5243C954-7D26-46A5-A323-0C1745F0DCE2}" presName="Name0" presStyleCnt="0">
        <dgm:presLayoutVars>
          <dgm:chMax val="11"/>
          <dgm:chPref val="11"/>
          <dgm:dir/>
          <dgm:resizeHandles/>
        </dgm:presLayoutVars>
      </dgm:prSet>
      <dgm:spPr/>
      <dgm:t>
        <a:bodyPr/>
        <a:lstStyle/>
        <a:p>
          <a:endParaRPr lang="en-US"/>
        </a:p>
      </dgm:t>
    </dgm:pt>
    <dgm:pt modelId="{EF2A1E28-3F72-49AB-9B03-53D4257C1B6F}" type="pres">
      <dgm:prSet presAssocID="{E8FA66A2-AD11-4A3E-80A9-E18E42873966}" presName="Accent3" presStyleCnt="0"/>
      <dgm:spPr/>
    </dgm:pt>
    <dgm:pt modelId="{93A4CCDF-D83F-4280-834C-AA65F404817D}" type="pres">
      <dgm:prSet presAssocID="{E8FA66A2-AD11-4A3E-80A9-E18E42873966}" presName="Accent" presStyleLbl="node1" presStyleIdx="0" presStyleCnt="3"/>
      <dgm:spPr/>
    </dgm:pt>
    <dgm:pt modelId="{CCB494C3-D739-40BE-9B14-B9E027B44394}" type="pres">
      <dgm:prSet presAssocID="{E8FA66A2-AD11-4A3E-80A9-E18E42873966}" presName="ParentBackground3" presStyleCnt="0"/>
      <dgm:spPr/>
    </dgm:pt>
    <dgm:pt modelId="{7BB259AF-97FD-4F93-86BC-695E80BCA9D0}" type="pres">
      <dgm:prSet presAssocID="{E8FA66A2-AD11-4A3E-80A9-E18E42873966}" presName="ParentBackground" presStyleLbl="fgAcc1" presStyleIdx="0" presStyleCnt="3"/>
      <dgm:spPr/>
      <dgm:t>
        <a:bodyPr/>
        <a:lstStyle/>
        <a:p>
          <a:endParaRPr lang="en-US"/>
        </a:p>
      </dgm:t>
    </dgm:pt>
    <dgm:pt modelId="{C6DF024B-4FF1-4B90-8A6C-6739F4D72B0E}" type="pres">
      <dgm:prSet presAssocID="{E8FA66A2-AD11-4A3E-80A9-E18E42873966}" presName="Parent3" presStyleLbl="revTx" presStyleIdx="0" presStyleCnt="0">
        <dgm:presLayoutVars>
          <dgm:chMax val="1"/>
          <dgm:chPref val="1"/>
          <dgm:bulletEnabled val="1"/>
        </dgm:presLayoutVars>
      </dgm:prSet>
      <dgm:spPr/>
      <dgm:t>
        <a:bodyPr/>
        <a:lstStyle/>
        <a:p>
          <a:endParaRPr lang="en-US"/>
        </a:p>
      </dgm:t>
    </dgm:pt>
    <dgm:pt modelId="{1EABA8C5-4998-49ED-ADA3-8E00CFE23F5C}" type="pres">
      <dgm:prSet presAssocID="{4CE7EDD4-AAA5-4B2D-B77F-1D04E01CFB71}" presName="Accent2" presStyleCnt="0"/>
      <dgm:spPr/>
    </dgm:pt>
    <dgm:pt modelId="{E38BBB82-B6EE-4EB1-AED3-FDA0DB242A57}" type="pres">
      <dgm:prSet presAssocID="{4CE7EDD4-AAA5-4B2D-B77F-1D04E01CFB71}" presName="Accent" presStyleLbl="node1" presStyleIdx="1" presStyleCnt="3" custLinFactNeighborX="312" custLinFactNeighborY="1157"/>
      <dgm:spPr/>
    </dgm:pt>
    <dgm:pt modelId="{F9F2AA40-DCD1-4D2D-A7E6-3C5112C74D22}" type="pres">
      <dgm:prSet presAssocID="{4CE7EDD4-AAA5-4B2D-B77F-1D04E01CFB71}" presName="ParentBackground2" presStyleCnt="0"/>
      <dgm:spPr/>
    </dgm:pt>
    <dgm:pt modelId="{9479BCDE-1334-42A3-8B55-124C87DFCFEA}" type="pres">
      <dgm:prSet presAssocID="{4CE7EDD4-AAA5-4B2D-B77F-1D04E01CFB71}" presName="ParentBackground" presStyleLbl="fgAcc1" presStyleIdx="1" presStyleCnt="3" custScaleX="96929" custScaleY="73975"/>
      <dgm:spPr/>
      <dgm:t>
        <a:bodyPr/>
        <a:lstStyle/>
        <a:p>
          <a:endParaRPr lang="en-US"/>
        </a:p>
      </dgm:t>
    </dgm:pt>
    <dgm:pt modelId="{D5684BF3-270A-43FB-9021-367CA936BD0A}" type="pres">
      <dgm:prSet presAssocID="{4CE7EDD4-AAA5-4B2D-B77F-1D04E01CFB71}" presName="Parent2" presStyleLbl="revTx" presStyleIdx="0" presStyleCnt="0">
        <dgm:presLayoutVars>
          <dgm:chMax val="1"/>
          <dgm:chPref val="1"/>
          <dgm:bulletEnabled val="1"/>
        </dgm:presLayoutVars>
      </dgm:prSet>
      <dgm:spPr/>
      <dgm:t>
        <a:bodyPr/>
        <a:lstStyle/>
        <a:p>
          <a:endParaRPr lang="en-US"/>
        </a:p>
      </dgm:t>
    </dgm:pt>
    <dgm:pt modelId="{1DB91B8B-BDC4-48E0-B218-9E2816C4C5E4}" type="pres">
      <dgm:prSet presAssocID="{19925D72-74BC-4B61-BAD2-2A49A5FFD82D}" presName="Accent1" presStyleCnt="0"/>
      <dgm:spPr/>
    </dgm:pt>
    <dgm:pt modelId="{0CFD292A-0558-425F-A106-81D908C064BC}" type="pres">
      <dgm:prSet presAssocID="{19925D72-74BC-4B61-BAD2-2A49A5FFD82D}" presName="Accent" presStyleLbl="node1" presStyleIdx="2" presStyleCnt="3"/>
      <dgm:spPr/>
    </dgm:pt>
    <dgm:pt modelId="{F27129C5-78AE-4F91-88E3-271CF10A7BE5}" type="pres">
      <dgm:prSet presAssocID="{19925D72-74BC-4B61-BAD2-2A49A5FFD82D}" presName="ParentBackground1" presStyleCnt="0"/>
      <dgm:spPr/>
    </dgm:pt>
    <dgm:pt modelId="{719F5843-FAC6-4D67-9F25-E075C783D715}" type="pres">
      <dgm:prSet presAssocID="{19925D72-74BC-4B61-BAD2-2A49A5FFD82D}" presName="ParentBackground" presStyleLbl="fgAcc1" presStyleIdx="2" presStyleCnt="3"/>
      <dgm:spPr/>
      <dgm:t>
        <a:bodyPr/>
        <a:lstStyle/>
        <a:p>
          <a:endParaRPr lang="en-US"/>
        </a:p>
      </dgm:t>
    </dgm:pt>
    <dgm:pt modelId="{517DFB1E-381A-4F6E-B79F-6F77F7E87262}" type="pres">
      <dgm:prSet presAssocID="{19925D72-74BC-4B61-BAD2-2A49A5FFD82D}" presName="Parent1" presStyleLbl="revTx" presStyleIdx="0" presStyleCnt="0">
        <dgm:presLayoutVars>
          <dgm:chMax val="1"/>
          <dgm:chPref val="1"/>
          <dgm:bulletEnabled val="1"/>
        </dgm:presLayoutVars>
      </dgm:prSet>
      <dgm:spPr/>
      <dgm:t>
        <a:bodyPr/>
        <a:lstStyle/>
        <a:p>
          <a:endParaRPr lang="en-US"/>
        </a:p>
      </dgm:t>
    </dgm:pt>
  </dgm:ptLst>
  <dgm:cxnLst>
    <dgm:cxn modelId="{9AEEB51D-FDE5-4F59-9057-B99A72A53997}" type="presOf" srcId="{4CE7EDD4-AAA5-4B2D-B77F-1D04E01CFB71}" destId="{D5684BF3-270A-43FB-9021-367CA936BD0A}" srcOrd="1" destOrd="0" presId="urn:microsoft.com/office/officeart/2011/layout/CircleProcess"/>
    <dgm:cxn modelId="{2AECED50-E946-4BED-838B-E618AC14E0FF}" type="presOf" srcId="{5243C954-7D26-46A5-A323-0C1745F0DCE2}" destId="{55DC8ADF-0B5E-4CD2-8DA1-BA4A80E2B6F3}" srcOrd="0" destOrd="0" presId="urn:microsoft.com/office/officeart/2011/layout/CircleProcess"/>
    <dgm:cxn modelId="{AD406D12-12E1-493D-A282-216FC9894EFA}" srcId="{5243C954-7D26-46A5-A323-0C1745F0DCE2}" destId="{19925D72-74BC-4B61-BAD2-2A49A5FFD82D}" srcOrd="0" destOrd="0" parTransId="{CEA1327C-4733-4EF5-A980-194846DF4450}" sibTransId="{9978654E-E0F7-4468-8C69-38D37F1DBB97}"/>
    <dgm:cxn modelId="{78EF8A44-D0FC-4B53-B945-EA09F4F4EFDC}" srcId="{5243C954-7D26-46A5-A323-0C1745F0DCE2}" destId="{4CE7EDD4-AAA5-4B2D-B77F-1D04E01CFB71}" srcOrd="1" destOrd="0" parTransId="{362EDC7E-E17F-4C21-96CA-61F96E2379CA}" sibTransId="{3B10837D-D808-4F9A-8C92-ACADDBFF4251}"/>
    <dgm:cxn modelId="{13D4D529-712D-454E-ACA1-3C84E0CB183D}" type="presOf" srcId="{19925D72-74BC-4B61-BAD2-2A49A5FFD82D}" destId="{517DFB1E-381A-4F6E-B79F-6F77F7E87262}" srcOrd="1" destOrd="0" presId="urn:microsoft.com/office/officeart/2011/layout/CircleProcess"/>
    <dgm:cxn modelId="{3B514728-6376-4A6B-92D2-3495B4E66594}" type="presOf" srcId="{19925D72-74BC-4B61-BAD2-2A49A5FFD82D}" destId="{719F5843-FAC6-4D67-9F25-E075C783D715}" srcOrd="0" destOrd="0" presId="urn:microsoft.com/office/officeart/2011/layout/CircleProcess"/>
    <dgm:cxn modelId="{96AFA417-4898-4B96-9321-3D7F870C7929}" type="presOf" srcId="{4CE7EDD4-AAA5-4B2D-B77F-1D04E01CFB71}" destId="{9479BCDE-1334-42A3-8B55-124C87DFCFEA}" srcOrd="0" destOrd="0" presId="urn:microsoft.com/office/officeart/2011/layout/CircleProcess"/>
    <dgm:cxn modelId="{BB529D7C-EC0C-4B12-96E2-2ED75F5CA608}" type="presOf" srcId="{E8FA66A2-AD11-4A3E-80A9-E18E42873966}" destId="{7BB259AF-97FD-4F93-86BC-695E80BCA9D0}" srcOrd="0" destOrd="0" presId="urn:microsoft.com/office/officeart/2011/layout/CircleProcess"/>
    <dgm:cxn modelId="{6083B89E-A81E-472A-82FC-FDCF11682F0C}" type="presOf" srcId="{E8FA66A2-AD11-4A3E-80A9-E18E42873966}" destId="{C6DF024B-4FF1-4B90-8A6C-6739F4D72B0E}" srcOrd="1" destOrd="0" presId="urn:microsoft.com/office/officeart/2011/layout/CircleProcess"/>
    <dgm:cxn modelId="{FDEED19B-5AF3-42F7-9ECC-50A6F0428639}" srcId="{5243C954-7D26-46A5-A323-0C1745F0DCE2}" destId="{E8FA66A2-AD11-4A3E-80A9-E18E42873966}" srcOrd="2" destOrd="0" parTransId="{946D6E60-F69C-45F5-BD95-B6DA72508E79}" sibTransId="{6C79E94E-87B1-47B4-96F2-6459D006BB1C}"/>
    <dgm:cxn modelId="{F80C35CE-AE39-43FA-B228-01403D570848}" type="presParOf" srcId="{55DC8ADF-0B5E-4CD2-8DA1-BA4A80E2B6F3}" destId="{EF2A1E28-3F72-49AB-9B03-53D4257C1B6F}" srcOrd="0" destOrd="0" presId="urn:microsoft.com/office/officeart/2011/layout/CircleProcess"/>
    <dgm:cxn modelId="{0B5B29B4-60DC-4C26-933C-969B7A83C32B}" type="presParOf" srcId="{EF2A1E28-3F72-49AB-9B03-53D4257C1B6F}" destId="{93A4CCDF-D83F-4280-834C-AA65F404817D}" srcOrd="0" destOrd="0" presId="urn:microsoft.com/office/officeart/2011/layout/CircleProcess"/>
    <dgm:cxn modelId="{29FF38D9-D0E5-44F7-93B6-07436F5C175C}" type="presParOf" srcId="{55DC8ADF-0B5E-4CD2-8DA1-BA4A80E2B6F3}" destId="{CCB494C3-D739-40BE-9B14-B9E027B44394}" srcOrd="1" destOrd="0" presId="urn:microsoft.com/office/officeart/2011/layout/CircleProcess"/>
    <dgm:cxn modelId="{826460B2-D3B3-470D-AE0D-C19DDFC999F8}" type="presParOf" srcId="{CCB494C3-D739-40BE-9B14-B9E027B44394}" destId="{7BB259AF-97FD-4F93-86BC-695E80BCA9D0}" srcOrd="0" destOrd="0" presId="urn:microsoft.com/office/officeart/2011/layout/CircleProcess"/>
    <dgm:cxn modelId="{2FACF1BB-E87C-46E8-A68E-AA6C6A641827}" type="presParOf" srcId="{55DC8ADF-0B5E-4CD2-8DA1-BA4A80E2B6F3}" destId="{C6DF024B-4FF1-4B90-8A6C-6739F4D72B0E}" srcOrd="2" destOrd="0" presId="urn:microsoft.com/office/officeart/2011/layout/CircleProcess"/>
    <dgm:cxn modelId="{28F17AD0-2E16-46CF-B61B-84F0DD7D188F}" type="presParOf" srcId="{55DC8ADF-0B5E-4CD2-8DA1-BA4A80E2B6F3}" destId="{1EABA8C5-4998-49ED-ADA3-8E00CFE23F5C}" srcOrd="3" destOrd="0" presId="urn:microsoft.com/office/officeart/2011/layout/CircleProcess"/>
    <dgm:cxn modelId="{F693A5D8-7839-4306-8B1F-BABBEFD630D2}" type="presParOf" srcId="{1EABA8C5-4998-49ED-ADA3-8E00CFE23F5C}" destId="{E38BBB82-B6EE-4EB1-AED3-FDA0DB242A57}" srcOrd="0" destOrd="0" presId="urn:microsoft.com/office/officeart/2011/layout/CircleProcess"/>
    <dgm:cxn modelId="{7CCE0979-5BF2-4D4F-B6D9-15932FE5D362}" type="presParOf" srcId="{55DC8ADF-0B5E-4CD2-8DA1-BA4A80E2B6F3}" destId="{F9F2AA40-DCD1-4D2D-A7E6-3C5112C74D22}" srcOrd="4" destOrd="0" presId="urn:microsoft.com/office/officeart/2011/layout/CircleProcess"/>
    <dgm:cxn modelId="{13BE7161-732C-4CA1-8ED8-CD272C733098}" type="presParOf" srcId="{F9F2AA40-DCD1-4D2D-A7E6-3C5112C74D22}" destId="{9479BCDE-1334-42A3-8B55-124C87DFCFEA}" srcOrd="0" destOrd="0" presId="urn:microsoft.com/office/officeart/2011/layout/CircleProcess"/>
    <dgm:cxn modelId="{8693AB28-2538-44B2-BF38-94866A11A724}" type="presParOf" srcId="{55DC8ADF-0B5E-4CD2-8DA1-BA4A80E2B6F3}" destId="{D5684BF3-270A-43FB-9021-367CA936BD0A}" srcOrd="5" destOrd="0" presId="urn:microsoft.com/office/officeart/2011/layout/CircleProcess"/>
    <dgm:cxn modelId="{9CF28EF0-BD77-470B-95BF-F5A8986E17FE}" type="presParOf" srcId="{55DC8ADF-0B5E-4CD2-8DA1-BA4A80E2B6F3}" destId="{1DB91B8B-BDC4-48E0-B218-9E2816C4C5E4}" srcOrd="6" destOrd="0" presId="urn:microsoft.com/office/officeart/2011/layout/CircleProcess"/>
    <dgm:cxn modelId="{55DD35C3-0140-4F5E-A196-178DDFA84F42}" type="presParOf" srcId="{1DB91B8B-BDC4-48E0-B218-9E2816C4C5E4}" destId="{0CFD292A-0558-425F-A106-81D908C064BC}" srcOrd="0" destOrd="0" presId="urn:microsoft.com/office/officeart/2011/layout/CircleProcess"/>
    <dgm:cxn modelId="{B3BAB485-5E1F-4E12-859E-CA740A3F1473}" type="presParOf" srcId="{55DC8ADF-0B5E-4CD2-8DA1-BA4A80E2B6F3}" destId="{F27129C5-78AE-4F91-88E3-271CF10A7BE5}" srcOrd="7" destOrd="0" presId="urn:microsoft.com/office/officeart/2011/layout/CircleProcess"/>
    <dgm:cxn modelId="{54AD8978-9070-4C5E-A060-DC9349BCFC94}" type="presParOf" srcId="{F27129C5-78AE-4F91-88E3-271CF10A7BE5}" destId="{719F5843-FAC6-4D67-9F25-E075C783D715}" srcOrd="0" destOrd="0" presId="urn:microsoft.com/office/officeart/2011/layout/CircleProcess"/>
    <dgm:cxn modelId="{3632C923-5D9B-4C88-83C7-32239667C8A1}" type="presParOf" srcId="{55DC8ADF-0B5E-4CD2-8DA1-BA4A80E2B6F3}" destId="{517DFB1E-381A-4F6E-B79F-6F77F7E87262}"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A4CCDF-D83F-4280-834C-AA65F404817D}">
      <dsp:nvSpPr>
        <dsp:cNvPr id="0" name=""/>
        <dsp:cNvSpPr/>
      </dsp:nvSpPr>
      <dsp:spPr>
        <a:xfrm>
          <a:off x="8608940" y="1332110"/>
          <a:ext cx="3528728" cy="35293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B259AF-97FD-4F93-86BC-695E80BCA9D0}">
      <dsp:nvSpPr>
        <dsp:cNvPr id="0" name=""/>
        <dsp:cNvSpPr/>
      </dsp:nvSpPr>
      <dsp:spPr>
        <a:xfrm>
          <a:off x="8726105" y="1449777"/>
          <a:ext cx="3294398" cy="32940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buNone/>
          </a:pPr>
          <a:r>
            <a:rPr lang="en-US" sz="1300" b="1" kern="1200" dirty="0"/>
            <a:t>The </a:t>
          </a:r>
          <a:r>
            <a:rPr lang="en-US" sz="1300" b="1" kern="1200" dirty="0" err="1"/>
            <a:t>uni</a:t>
          </a:r>
          <a:r>
            <a:rPr lang="en-US" sz="1300" b="1" kern="1200" dirty="0"/>
            <a:t>-dimensional or multi-dimensional nature of the construct is debated.</a:t>
          </a:r>
        </a:p>
        <a:p>
          <a:pPr lvl="0" algn="ctr" defTabSz="577850">
            <a:lnSpc>
              <a:spcPct val="90000"/>
            </a:lnSpc>
            <a:spcBef>
              <a:spcPct val="0"/>
            </a:spcBef>
            <a:spcAft>
              <a:spcPct val="35000"/>
            </a:spcAft>
            <a:buNone/>
          </a:pPr>
          <a:r>
            <a:rPr lang="en-US" sz="1300" kern="1200" dirty="0"/>
            <a:t>Most research seems to suggest that AI -Cybersecurity is multidimensional in nature, with at least two distinct components:</a:t>
          </a:r>
        </a:p>
        <a:p>
          <a:pPr lvl="0" algn="ctr" defTabSz="577850">
            <a:lnSpc>
              <a:spcPct val="90000"/>
            </a:lnSpc>
            <a:spcBef>
              <a:spcPct val="0"/>
            </a:spcBef>
            <a:spcAft>
              <a:spcPct val="35000"/>
            </a:spcAft>
            <a:buNone/>
          </a:pPr>
          <a:endParaRPr lang="en-US" sz="1300" kern="1200" dirty="0"/>
        </a:p>
        <a:p>
          <a:pPr lvl="0" algn="ctr" defTabSz="577850">
            <a:lnSpc>
              <a:spcPct val="90000"/>
            </a:lnSpc>
            <a:spcBef>
              <a:spcPct val="0"/>
            </a:spcBef>
            <a:spcAft>
              <a:spcPct val="35000"/>
            </a:spcAft>
            <a:buNone/>
          </a:pPr>
          <a:endParaRPr lang="en-US" sz="1300" kern="1200" dirty="0"/>
        </a:p>
        <a:p>
          <a:pPr lvl="0" algn="ctr" defTabSz="577850">
            <a:lnSpc>
              <a:spcPct val="90000"/>
            </a:lnSpc>
            <a:spcBef>
              <a:spcPct val="0"/>
            </a:spcBef>
            <a:spcAft>
              <a:spcPct val="35000"/>
            </a:spcAft>
            <a:buNone/>
          </a:pPr>
          <a:endParaRPr lang="en-US" sz="1300" kern="1200" dirty="0"/>
        </a:p>
      </dsp:txBody>
      <dsp:txXfrm>
        <a:off x="9197061" y="1920444"/>
        <a:ext cx="2352485" cy="2352714"/>
      </dsp:txXfrm>
    </dsp:sp>
    <dsp:sp modelId="{E38BBB82-B6EE-4EB1-AED3-FDA0DB242A57}">
      <dsp:nvSpPr>
        <dsp:cNvPr id="0" name=""/>
        <dsp:cNvSpPr/>
      </dsp:nvSpPr>
      <dsp:spPr>
        <a:xfrm rot="2700000">
          <a:off x="4981680" y="1394129"/>
          <a:ext cx="3520228" cy="3520228"/>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79BCDE-1334-42A3-8B55-124C87DFCFEA}">
      <dsp:nvSpPr>
        <dsp:cNvPr id="0" name=""/>
        <dsp:cNvSpPr/>
      </dsp:nvSpPr>
      <dsp:spPr>
        <a:xfrm>
          <a:off x="5129649" y="1878415"/>
          <a:ext cx="3193227" cy="2436771"/>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buNone/>
          </a:pPr>
          <a:r>
            <a:rPr lang="en-US" sz="1300" b="1" kern="1200" dirty="0"/>
            <a:t>A typical definition states:</a:t>
          </a:r>
        </a:p>
        <a:p>
          <a:pPr lvl="0" algn="just" defTabSz="577850">
            <a:lnSpc>
              <a:spcPct val="90000"/>
            </a:lnSpc>
            <a:spcBef>
              <a:spcPct val="0"/>
            </a:spcBef>
            <a:spcAft>
              <a:spcPct val="35000"/>
            </a:spcAft>
            <a:buNone/>
          </a:pPr>
          <a:r>
            <a:rPr lang="en-US" sz="1000" b="0" kern="1200" dirty="0"/>
            <a:t>Aviation cyber security may be considered as the convergence of people, processes, and technology that come together to</a:t>
          </a:r>
        </a:p>
        <a:p>
          <a:pPr lvl="0" algn="just" defTabSz="577850">
            <a:lnSpc>
              <a:spcPct val="90000"/>
            </a:lnSpc>
            <a:spcBef>
              <a:spcPct val="0"/>
            </a:spcBef>
            <a:spcAft>
              <a:spcPct val="35000"/>
            </a:spcAft>
          </a:pPr>
          <a:r>
            <a:rPr lang="en-US" sz="1000" b="0" kern="1200" dirty="0"/>
            <a:t>Protect civil aviation organizations, operations, and passengers from digital attacks</a:t>
          </a:r>
          <a:r>
            <a:rPr lang="en-US" sz="1300" b="1" kern="1200" dirty="0"/>
            <a:t>.</a:t>
          </a:r>
        </a:p>
        <a:p>
          <a:pPr lvl="0" algn="just" defTabSz="577850">
            <a:lnSpc>
              <a:spcPct val="90000"/>
            </a:lnSpc>
            <a:spcBef>
              <a:spcPct val="0"/>
            </a:spcBef>
            <a:spcAft>
              <a:spcPct val="35000"/>
            </a:spcAft>
          </a:pPr>
          <a:r>
            <a:rPr lang="en-US" sz="1300" b="1" kern="1200" dirty="0"/>
            <a:t> </a:t>
          </a:r>
          <a:r>
            <a:rPr lang="en-US" sz="1300" kern="1200" dirty="0"/>
            <a:t>(IATA, 2020)</a:t>
          </a:r>
        </a:p>
      </dsp:txBody>
      <dsp:txXfrm>
        <a:off x="5586142" y="2226590"/>
        <a:ext cx="2280240" cy="1740420"/>
      </dsp:txXfrm>
    </dsp:sp>
    <dsp:sp modelId="{0CFD292A-0558-425F-A106-81D908C064BC}">
      <dsp:nvSpPr>
        <dsp:cNvPr id="0" name=""/>
        <dsp:cNvSpPr/>
      </dsp:nvSpPr>
      <dsp:spPr>
        <a:xfrm rot="2700000">
          <a:off x="1319106" y="1336377"/>
          <a:ext cx="3520228" cy="3520228"/>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9F5843-FAC6-4D67-9F25-E075C783D715}">
      <dsp:nvSpPr>
        <dsp:cNvPr id="0" name=""/>
        <dsp:cNvSpPr/>
      </dsp:nvSpPr>
      <dsp:spPr>
        <a:xfrm>
          <a:off x="1432022" y="1449777"/>
          <a:ext cx="3294398" cy="32940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buNone/>
          </a:pPr>
          <a:r>
            <a:rPr lang="en-US" sz="1300" b="1" kern="1200" dirty="0"/>
            <a:t>Several definitions of the construct exist: </a:t>
          </a:r>
        </a:p>
        <a:p>
          <a:pPr lvl="0" algn="ctr" defTabSz="577850">
            <a:lnSpc>
              <a:spcPct val="90000"/>
            </a:lnSpc>
            <a:spcBef>
              <a:spcPct val="0"/>
            </a:spcBef>
            <a:spcAft>
              <a:spcPct val="35000"/>
            </a:spcAft>
            <a:buNone/>
          </a:pPr>
          <a:r>
            <a:rPr lang="en-US" sz="1300" kern="1200" dirty="0"/>
            <a:t>Several of them are found outside of academia, mostly in documents published by regulatory bodies (ICAO, National Civil Aviation Authorities, trade unions like IATA and others).</a:t>
          </a:r>
        </a:p>
      </dsp:txBody>
      <dsp:txXfrm>
        <a:off x="1902978" y="1920444"/>
        <a:ext cx="2352485" cy="2352714"/>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6DBE4-8762-431E-92B3-701D6170D44E}" type="datetimeFigureOut">
              <a:rPr lang="en-US" smtClean="0"/>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D6F59D-C090-469C-88F5-EBC3C7BEAD1C}" type="slidenum">
              <a:rPr lang="en-US" smtClean="0"/>
              <a:t>‹#›</a:t>
            </a:fld>
            <a:endParaRPr lang="en-US"/>
          </a:p>
        </p:txBody>
      </p:sp>
    </p:spTree>
    <p:extLst>
      <p:ext uri="{BB962C8B-B14F-4D97-AF65-F5344CB8AC3E}">
        <p14:creationId xmlns:p14="http://schemas.microsoft.com/office/powerpoint/2010/main" val="1144204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B2FBE19D-96B4-7149-95B4-D56447C9E9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3970" name="Notes Placeholder 2">
            <a:extLst>
              <a:ext uri="{FF2B5EF4-FFF2-40B4-BE49-F238E27FC236}">
                <a16:creationId xmlns:a16="http://schemas.microsoft.com/office/drawing/2014/main" id="{4F9E320B-A316-3545-9269-3640E88DEDD7}"/>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80340" indent="457200"/>
            <a:r>
              <a:rPr lang="en-US" sz="1800" kern="0" dirty="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Competency-Based Training and Assessment (CBTA) is a method that proposes an assessment process that helps understand how a flight crew may be able to manage both foreseen and unforeseen incidents and uses this data to help the crew achieve a higher level of efficiency. Each training program must be effectively integrated to ensure contextualization and relevance to achieve this objective. </a:t>
            </a:r>
            <a:endParaRPr lang="en-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80340" indent="457200"/>
            <a:r>
              <a:rPr lang="en-US" sz="1800" kern="0" dirty="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This synthesis of EBT–CBTA and SMS enhances performance of individual learners or groups and the effectiveness of the content being utilized. </a:t>
            </a:r>
            <a:endParaRPr lang="en-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80340" indent="457200"/>
            <a:r>
              <a:rPr lang="en-US" sz="1800" kern="0" dirty="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Artificial Intelligence (AI) is revolutionizing the aviation industry, particularly in-flight training and operations. Pilots increasingly use interactive learning methods like virtual reality (VR) for cockpit procedural training, saving airlines and operators thousands of euros by replacing fixed-base simulators. AI-powered flight simulators train pilots in various scenarios, including abnormal operations, emergencies, and adverse weather conditions. Innovative technologies like VR training combined with biometric data like eye-tracking and facial tracking can be a powerful platform for obtaining the required dataset. By training pilots in a virtual environment, instructors introduce evidence-based scenarios testing their performance while collecting the required data. </a:t>
            </a:r>
            <a:endParaRPr lang="en-G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R" altLang="x-none" dirty="0">
              <a:effectLst/>
              <a:ea typeface="ＭＳ Ｐゴシック" panose="020B0600070205080204" pitchFamily="34" charset="-128"/>
            </a:endParaRPr>
          </a:p>
        </p:txBody>
      </p:sp>
      <p:sp>
        <p:nvSpPr>
          <p:cNvPr id="83971" name="Slide Number Placeholder 3">
            <a:extLst>
              <a:ext uri="{FF2B5EF4-FFF2-40B4-BE49-F238E27FC236}">
                <a16:creationId xmlns:a16="http://schemas.microsoft.com/office/drawing/2014/main" id="{2EF2C353-A634-3545-9CC2-41BC85D4BE98}"/>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56CA8923-D340-4549-AF4B-D65C31936236}" type="slidenum">
              <a:rPr lang="en-US" altLang="x-none" sz="1200">
                <a:latin typeface="Calibri" panose="020F0502020204030204" pitchFamily="34" charset="0"/>
              </a:rPr>
              <a:pPr eaLnBrk="1" hangingPunct="1"/>
              <a:t>3</a:t>
            </a:fld>
            <a:endParaRPr lang="en-US" altLang="x-none" sz="1200">
              <a:latin typeface="Calibri" panose="020F0502020204030204" pitchFamily="34" charset="0"/>
            </a:endParaRPr>
          </a:p>
        </p:txBody>
      </p:sp>
    </p:spTree>
    <p:extLst>
      <p:ext uri="{BB962C8B-B14F-4D97-AF65-F5344CB8AC3E}">
        <p14:creationId xmlns:p14="http://schemas.microsoft.com/office/powerpoint/2010/main" val="1766824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C0A4DDED-A878-4098-9FF0-B362051C22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FAC3AA6A-336A-4327-AB30-438E208FC0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1748" name="Slide Number Placeholder 3">
            <a:extLst>
              <a:ext uri="{FF2B5EF4-FFF2-40B4-BE49-F238E27FC236}">
                <a16:creationId xmlns:a16="http://schemas.microsoft.com/office/drawing/2014/main" id="{F0BC9DD4-D67C-44A2-9FCF-879180AB34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ＭＳ Ｐゴシック" panose="020B0600070205080204" pitchFamily="34" charset="-128"/>
              </a:defRPr>
            </a:lvl1pPr>
            <a:lvl2pPr marL="742950" indent="-285750">
              <a:defRPr>
                <a:solidFill>
                  <a:schemeClr val="tx1"/>
                </a:solidFill>
                <a:latin typeface="Times New Roman" panose="02020603050405020304" pitchFamily="18" charset="0"/>
                <a:ea typeface="ＭＳ Ｐゴシック" panose="020B0600070205080204" pitchFamily="34" charset="-128"/>
              </a:defRPr>
            </a:lvl2pPr>
            <a:lvl3pPr marL="1143000" indent="-228600">
              <a:defRPr>
                <a:solidFill>
                  <a:schemeClr val="tx1"/>
                </a:solidFill>
                <a:latin typeface="Times New Roman" panose="02020603050405020304" pitchFamily="18" charset="0"/>
                <a:ea typeface="ＭＳ Ｐゴシック" panose="020B0600070205080204" pitchFamily="34" charset="-128"/>
              </a:defRPr>
            </a:lvl3pPr>
            <a:lvl4pPr marL="1600200" indent="-228600">
              <a:defRPr>
                <a:solidFill>
                  <a:schemeClr val="tx1"/>
                </a:solidFill>
                <a:latin typeface="Times New Roman" panose="02020603050405020304" pitchFamily="18" charset="0"/>
                <a:ea typeface="ＭＳ Ｐゴシック" panose="020B0600070205080204" pitchFamily="34" charset="-128"/>
              </a:defRPr>
            </a:lvl4pPr>
            <a:lvl5pPr marL="2057400" indent="-228600">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fld id="{3E4DB545-D58C-47D6-8228-D27464431562}" type="slidenum">
              <a:rPr lang="en-US" altLang="en-US" smtClean="0">
                <a:latin typeface="Calibri" panose="020F0502020204030204" pitchFamily="34" charset="0"/>
              </a:rPr>
              <a:pPr/>
              <a:t>18</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923EA-F6D8-48D4-8C1D-85A265298B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75F136-82EC-43E2-96E1-C3CB3D48FF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2C04A3-A9DF-4D7A-B56F-99E5EB221BA1}"/>
              </a:ext>
            </a:extLst>
          </p:cNvPr>
          <p:cNvSpPr>
            <a:spLocks noGrp="1"/>
          </p:cNvSpPr>
          <p:nvPr>
            <p:ph type="dt" sz="half" idx="10"/>
          </p:nvPr>
        </p:nvSpPr>
        <p:spPr/>
        <p:txBody>
          <a:bodyPr/>
          <a:lstStyle/>
          <a:p>
            <a:fld id="{B9DB0479-B2C9-4369-B307-91408A29BBB2}" type="datetimeFigureOut">
              <a:rPr lang="en-US" smtClean="0"/>
              <a:t>5/30/2024</a:t>
            </a:fld>
            <a:endParaRPr lang="en-US"/>
          </a:p>
        </p:txBody>
      </p:sp>
      <p:sp>
        <p:nvSpPr>
          <p:cNvPr id="5" name="Footer Placeholder 4">
            <a:extLst>
              <a:ext uri="{FF2B5EF4-FFF2-40B4-BE49-F238E27FC236}">
                <a16:creationId xmlns:a16="http://schemas.microsoft.com/office/drawing/2014/main" id="{6996B3B2-2BA2-4CD6-9BF4-4B8D973EE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0284BB-8122-4400-B32E-9CD1818A633A}"/>
              </a:ext>
            </a:extLst>
          </p:cNvPr>
          <p:cNvSpPr>
            <a:spLocks noGrp="1"/>
          </p:cNvSpPr>
          <p:nvPr>
            <p:ph type="sldNum" sz="quarter" idx="12"/>
          </p:nvPr>
        </p:nvSpPr>
        <p:spPr/>
        <p:txBody>
          <a:bodyPr/>
          <a:lstStyle/>
          <a:p>
            <a:fld id="{8613FB36-ED8C-48A8-955D-31D56FBB912C}" type="slidenum">
              <a:rPr lang="en-US" smtClean="0"/>
              <a:t>‹#›</a:t>
            </a:fld>
            <a:endParaRPr lang="en-US"/>
          </a:p>
        </p:txBody>
      </p:sp>
    </p:spTree>
    <p:extLst>
      <p:ext uri="{BB962C8B-B14F-4D97-AF65-F5344CB8AC3E}">
        <p14:creationId xmlns:p14="http://schemas.microsoft.com/office/powerpoint/2010/main" val="2047852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BCEDB-583F-4B2B-9ADD-6BC4D54E65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70FEBE-045A-4D3A-9C5F-A3E6FBCAC0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F3A21-27F9-4A3D-ACCA-C992EBE8E53E}"/>
              </a:ext>
            </a:extLst>
          </p:cNvPr>
          <p:cNvSpPr>
            <a:spLocks noGrp="1"/>
          </p:cNvSpPr>
          <p:nvPr>
            <p:ph type="dt" sz="half" idx="10"/>
          </p:nvPr>
        </p:nvSpPr>
        <p:spPr/>
        <p:txBody>
          <a:bodyPr/>
          <a:lstStyle/>
          <a:p>
            <a:fld id="{B9DB0479-B2C9-4369-B307-91408A29BBB2}" type="datetimeFigureOut">
              <a:rPr lang="en-US" smtClean="0"/>
              <a:t>5/30/2024</a:t>
            </a:fld>
            <a:endParaRPr lang="en-US"/>
          </a:p>
        </p:txBody>
      </p:sp>
      <p:sp>
        <p:nvSpPr>
          <p:cNvPr id="5" name="Footer Placeholder 4">
            <a:extLst>
              <a:ext uri="{FF2B5EF4-FFF2-40B4-BE49-F238E27FC236}">
                <a16:creationId xmlns:a16="http://schemas.microsoft.com/office/drawing/2014/main" id="{8FC264C8-B670-47B4-B69C-B52EF56DFB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66812-D16F-494E-AE85-64B127BBECEB}"/>
              </a:ext>
            </a:extLst>
          </p:cNvPr>
          <p:cNvSpPr>
            <a:spLocks noGrp="1"/>
          </p:cNvSpPr>
          <p:nvPr>
            <p:ph type="sldNum" sz="quarter" idx="12"/>
          </p:nvPr>
        </p:nvSpPr>
        <p:spPr/>
        <p:txBody>
          <a:bodyPr/>
          <a:lstStyle/>
          <a:p>
            <a:fld id="{8613FB36-ED8C-48A8-955D-31D56FBB912C}" type="slidenum">
              <a:rPr lang="en-US" smtClean="0"/>
              <a:t>‹#›</a:t>
            </a:fld>
            <a:endParaRPr lang="en-US"/>
          </a:p>
        </p:txBody>
      </p:sp>
    </p:spTree>
    <p:extLst>
      <p:ext uri="{BB962C8B-B14F-4D97-AF65-F5344CB8AC3E}">
        <p14:creationId xmlns:p14="http://schemas.microsoft.com/office/powerpoint/2010/main" val="3238273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F3C61E-9849-40B1-94FE-624A2F2A75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1CA671-EC69-43C4-A33B-1610FB021B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331AA-CD26-4760-97FB-DFF7F0C74573}"/>
              </a:ext>
            </a:extLst>
          </p:cNvPr>
          <p:cNvSpPr>
            <a:spLocks noGrp="1"/>
          </p:cNvSpPr>
          <p:nvPr>
            <p:ph type="dt" sz="half" idx="10"/>
          </p:nvPr>
        </p:nvSpPr>
        <p:spPr/>
        <p:txBody>
          <a:bodyPr/>
          <a:lstStyle/>
          <a:p>
            <a:fld id="{B9DB0479-B2C9-4369-B307-91408A29BBB2}" type="datetimeFigureOut">
              <a:rPr lang="en-US" smtClean="0"/>
              <a:t>5/30/2024</a:t>
            </a:fld>
            <a:endParaRPr lang="en-US"/>
          </a:p>
        </p:txBody>
      </p:sp>
      <p:sp>
        <p:nvSpPr>
          <p:cNvPr id="5" name="Footer Placeholder 4">
            <a:extLst>
              <a:ext uri="{FF2B5EF4-FFF2-40B4-BE49-F238E27FC236}">
                <a16:creationId xmlns:a16="http://schemas.microsoft.com/office/drawing/2014/main" id="{1943A62F-2BA8-4D6C-AB24-5F0B432F7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E6569-0DA3-4CF4-A3D9-EE9F63AEFBE0}"/>
              </a:ext>
            </a:extLst>
          </p:cNvPr>
          <p:cNvSpPr>
            <a:spLocks noGrp="1"/>
          </p:cNvSpPr>
          <p:nvPr>
            <p:ph type="sldNum" sz="quarter" idx="12"/>
          </p:nvPr>
        </p:nvSpPr>
        <p:spPr/>
        <p:txBody>
          <a:bodyPr/>
          <a:lstStyle/>
          <a:p>
            <a:fld id="{8613FB36-ED8C-48A8-955D-31D56FBB912C}" type="slidenum">
              <a:rPr lang="en-US" smtClean="0"/>
              <a:t>‹#›</a:t>
            </a:fld>
            <a:endParaRPr lang="en-US"/>
          </a:p>
        </p:txBody>
      </p:sp>
    </p:spTree>
    <p:extLst>
      <p:ext uri="{BB962C8B-B14F-4D97-AF65-F5344CB8AC3E}">
        <p14:creationId xmlns:p14="http://schemas.microsoft.com/office/powerpoint/2010/main" val="2646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D732-1AE6-4A37-A007-81B3DC98BC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4E2522-8507-471A-A436-E05C44CB2A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4E163-5AFF-4AC2-A0D0-EEC5232CFABC}"/>
              </a:ext>
            </a:extLst>
          </p:cNvPr>
          <p:cNvSpPr>
            <a:spLocks noGrp="1"/>
          </p:cNvSpPr>
          <p:nvPr>
            <p:ph type="dt" sz="half" idx="10"/>
          </p:nvPr>
        </p:nvSpPr>
        <p:spPr/>
        <p:txBody>
          <a:bodyPr/>
          <a:lstStyle/>
          <a:p>
            <a:fld id="{B9DB0479-B2C9-4369-B307-91408A29BBB2}" type="datetimeFigureOut">
              <a:rPr lang="en-US" smtClean="0"/>
              <a:t>5/30/2024</a:t>
            </a:fld>
            <a:endParaRPr lang="en-US"/>
          </a:p>
        </p:txBody>
      </p:sp>
      <p:sp>
        <p:nvSpPr>
          <p:cNvPr id="5" name="Footer Placeholder 4">
            <a:extLst>
              <a:ext uri="{FF2B5EF4-FFF2-40B4-BE49-F238E27FC236}">
                <a16:creationId xmlns:a16="http://schemas.microsoft.com/office/drawing/2014/main" id="{27F017D4-35D8-43B9-8C9B-25D235B7B8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3C123-2561-4F45-9E39-D452CD856171}"/>
              </a:ext>
            </a:extLst>
          </p:cNvPr>
          <p:cNvSpPr>
            <a:spLocks noGrp="1"/>
          </p:cNvSpPr>
          <p:nvPr>
            <p:ph type="sldNum" sz="quarter" idx="12"/>
          </p:nvPr>
        </p:nvSpPr>
        <p:spPr/>
        <p:txBody>
          <a:bodyPr/>
          <a:lstStyle/>
          <a:p>
            <a:fld id="{8613FB36-ED8C-48A8-955D-31D56FBB912C}" type="slidenum">
              <a:rPr lang="en-US" smtClean="0"/>
              <a:t>‹#›</a:t>
            </a:fld>
            <a:endParaRPr lang="en-US"/>
          </a:p>
        </p:txBody>
      </p:sp>
    </p:spTree>
    <p:extLst>
      <p:ext uri="{BB962C8B-B14F-4D97-AF65-F5344CB8AC3E}">
        <p14:creationId xmlns:p14="http://schemas.microsoft.com/office/powerpoint/2010/main" val="3996834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A23BF-FE08-4CAE-A778-346B03B791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6C2DFF-D36C-44C9-9795-D9B5364BAC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03A9B8-AF86-47B7-B5F4-2D7B6340EB7E}"/>
              </a:ext>
            </a:extLst>
          </p:cNvPr>
          <p:cNvSpPr>
            <a:spLocks noGrp="1"/>
          </p:cNvSpPr>
          <p:nvPr>
            <p:ph type="dt" sz="half" idx="10"/>
          </p:nvPr>
        </p:nvSpPr>
        <p:spPr/>
        <p:txBody>
          <a:bodyPr/>
          <a:lstStyle/>
          <a:p>
            <a:fld id="{B9DB0479-B2C9-4369-B307-91408A29BBB2}" type="datetimeFigureOut">
              <a:rPr lang="en-US" smtClean="0"/>
              <a:t>5/30/2024</a:t>
            </a:fld>
            <a:endParaRPr lang="en-US"/>
          </a:p>
        </p:txBody>
      </p:sp>
      <p:sp>
        <p:nvSpPr>
          <p:cNvPr id="5" name="Footer Placeholder 4">
            <a:extLst>
              <a:ext uri="{FF2B5EF4-FFF2-40B4-BE49-F238E27FC236}">
                <a16:creationId xmlns:a16="http://schemas.microsoft.com/office/drawing/2014/main" id="{7C0B346F-1D10-4561-8736-6854D8EA8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1E609-A0EE-42B5-B25C-78D849E6550B}"/>
              </a:ext>
            </a:extLst>
          </p:cNvPr>
          <p:cNvSpPr>
            <a:spLocks noGrp="1"/>
          </p:cNvSpPr>
          <p:nvPr>
            <p:ph type="sldNum" sz="quarter" idx="12"/>
          </p:nvPr>
        </p:nvSpPr>
        <p:spPr/>
        <p:txBody>
          <a:bodyPr/>
          <a:lstStyle/>
          <a:p>
            <a:fld id="{8613FB36-ED8C-48A8-955D-31D56FBB912C}" type="slidenum">
              <a:rPr lang="en-US" smtClean="0"/>
              <a:t>‹#›</a:t>
            </a:fld>
            <a:endParaRPr lang="en-US"/>
          </a:p>
        </p:txBody>
      </p:sp>
    </p:spTree>
    <p:extLst>
      <p:ext uri="{BB962C8B-B14F-4D97-AF65-F5344CB8AC3E}">
        <p14:creationId xmlns:p14="http://schemas.microsoft.com/office/powerpoint/2010/main" val="3750280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F4763-C252-4C9E-83F6-ECE5A683D3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402244-544A-43BC-99BA-0C4AA47643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E4FFE8-3164-453B-A813-10197920DC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CA90BF-CCB5-4DA5-B619-EC7145132B23}"/>
              </a:ext>
            </a:extLst>
          </p:cNvPr>
          <p:cNvSpPr>
            <a:spLocks noGrp="1"/>
          </p:cNvSpPr>
          <p:nvPr>
            <p:ph type="dt" sz="half" idx="10"/>
          </p:nvPr>
        </p:nvSpPr>
        <p:spPr/>
        <p:txBody>
          <a:bodyPr/>
          <a:lstStyle/>
          <a:p>
            <a:fld id="{B9DB0479-B2C9-4369-B307-91408A29BBB2}" type="datetimeFigureOut">
              <a:rPr lang="en-US" smtClean="0"/>
              <a:t>5/30/2024</a:t>
            </a:fld>
            <a:endParaRPr lang="en-US"/>
          </a:p>
        </p:txBody>
      </p:sp>
      <p:sp>
        <p:nvSpPr>
          <p:cNvPr id="6" name="Footer Placeholder 5">
            <a:extLst>
              <a:ext uri="{FF2B5EF4-FFF2-40B4-BE49-F238E27FC236}">
                <a16:creationId xmlns:a16="http://schemas.microsoft.com/office/drawing/2014/main" id="{09BC7113-51C8-4E29-ADF3-9245A5DEE6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94E6E-55E4-4CA7-B8C3-C61C40320A5E}"/>
              </a:ext>
            </a:extLst>
          </p:cNvPr>
          <p:cNvSpPr>
            <a:spLocks noGrp="1"/>
          </p:cNvSpPr>
          <p:nvPr>
            <p:ph type="sldNum" sz="quarter" idx="12"/>
          </p:nvPr>
        </p:nvSpPr>
        <p:spPr/>
        <p:txBody>
          <a:bodyPr/>
          <a:lstStyle/>
          <a:p>
            <a:fld id="{8613FB36-ED8C-48A8-955D-31D56FBB912C}" type="slidenum">
              <a:rPr lang="en-US" smtClean="0"/>
              <a:t>‹#›</a:t>
            </a:fld>
            <a:endParaRPr lang="en-US"/>
          </a:p>
        </p:txBody>
      </p:sp>
    </p:spTree>
    <p:extLst>
      <p:ext uri="{BB962C8B-B14F-4D97-AF65-F5344CB8AC3E}">
        <p14:creationId xmlns:p14="http://schemas.microsoft.com/office/powerpoint/2010/main" val="206208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A1987-67AC-4EA9-B14E-2D65777124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043A51-ECA0-4C62-8D87-FB61F6AB4B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8CEE7E-7131-4CAC-BA0F-70CDAC0A0E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60CFE8-CE43-413B-A443-2FBFB6565C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E9500D-E08B-4CF1-BE7E-5F7FB3B65A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986D87-0BFE-43E5-9BCE-5347D3C6BF4B}"/>
              </a:ext>
            </a:extLst>
          </p:cNvPr>
          <p:cNvSpPr>
            <a:spLocks noGrp="1"/>
          </p:cNvSpPr>
          <p:nvPr>
            <p:ph type="dt" sz="half" idx="10"/>
          </p:nvPr>
        </p:nvSpPr>
        <p:spPr/>
        <p:txBody>
          <a:bodyPr/>
          <a:lstStyle/>
          <a:p>
            <a:fld id="{B9DB0479-B2C9-4369-B307-91408A29BBB2}" type="datetimeFigureOut">
              <a:rPr lang="en-US" smtClean="0"/>
              <a:t>5/30/2024</a:t>
            </a:fld>
            <a:endParaRPr lang="en-US"/>
          </a:p>
        </p:txBody>
      </p:sp>
      <p:sp>
        <p:nvSpPr>
          <p:cNvPr id="8" name="Footer Placeholder 7">
            <a:extLst>
              <a:ext uri="{FF2B5EF4-FFF2-40B4-BE49-F238E27FC236}">
                <a16:creationId xmlns:a16="http://schemas.microsoft.com/office/drawing/2014/main" id="{3E8D57B2-8165-41B7-B9BD-3D073099C0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72DCDF-F141-4738-84CC-8D3CAD3178FC}"/>
              </a:ext>
            </a:extLst>
          </p:cNvPr>
          <p:cNvSpPr>
            <a:spLocks noGrp="1"/>
          </p:cNvSpPr>
          <p:nvPr>
            <p:ph type="sldNum" sz="quarter" idx="12"/>
          </p:nvPr>
        </p:nvSpPr>
        <p:spPr/>
        <p:txBody>
          <a:bodyPr/>
          <a:lstStyle/>
          <a:p>
            <a:fld id="{8613FB36-ED8C-48A8-955D-31D56FBB912C}" type="slidenum">
              <a:rPr lang="en-US" smtClean="0"/>
              <a:t>‹#›</a:t>
            </a:fld>
            <a:endParaRPr lang="en-US"/>
          </a:p>
        </p:txBody>
      </p:sp>
    </p:spTree>
    <p:extLst>
      <p:ext uri="{BB962C8B-B14F-4D97-AF65-F5344CB8AC3E}">
        <p14:creationId xmlns:p14="http://schemas.microsoft.com/office/powerpoint/2010/main" val="3824917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EC94C-2722-4853-942D-D77DC46DA5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CE8897-F27B-462A-B2F6-DE53FDF3B08D}"/>
              </a:ext>
            </a:extLst>
          </p:cNvPr>
          <p:cNvSpPr>
            <a:spLocks noGrp="1"/>
          </p:cNvSpPr>
          <p:nvPr>
            <p:ph type="dt" sz="half" idx="10"/>
          </p:nvPr>
        </p:nvSpPr>
        <p:spPr/>
        <p:txBody>
          <a:bodyPr/>
          <a:lstStyle/>
          <a:p>
            <a:fld id="{B9DB0479-B2C9-4369-B307-91408A29BBB2}" type="datetimeFigureOut">
              <a:rPr lang="en-US" smtClean="0"/>
              <a:t>5/30/2024</a:t>
            </a:fld>
            <a:endParaRPr lang="en-US"/>
          </a:p>
        </p:txBody>
      </p:sp>
      <p:sp>
        <p:nvSpPr>
          <p:cNvPr id="4" name="Footer Placeholder 3">
            <a:extLst>
              <a:ext uri="{FF2B5EF4-FFF2-40B4-BE49-F238E27FC236}">
                <a16:creationId xmlns:a16="http://schemas.microsoft.com/office/drawing/2014/main" id="{1BA77A6C-2088-4CC2-88B7-B6288796C7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F15534-7ADF-4112-94AF-987983129372}"/>
              </a:ext>
            </a:extLst>
          </p:cNvPr>
          <p:cNvSpPr>
            <a:spLocks noGrp="1"/>
          </p:cNvSpPr>
          <p:nvPr>
            <p:ph type="sldNum" sz="quarter" idx="12"/>
          </p:nvPr>
        </p:nvSpPr>
        <p:spPr/>
        <p:txBody>
          <a:bodyPr/>
          <a:lstStyle/>
          <a:p>
            <a:fld id="{8613FB36-ED8C-48A8-955D-31D56FBB912C}" type="slidenum">
              <a:rPr lang="en-US" smtClean="0"/>
              <a:t>‹#›</a:t>
            </a:fld>
            <a:endParaRPr lang="en-US"/>
          </a:p>
        </p:txBody>
      </p:sp>
    </p:spTree>
    <p:extLst>
      <p:ext uri="{BB962C8B-B14F-4D97-AF65-F5344CB8AC3E}">
        <p14:creationId xmlns:p14="http://schemas.microsoft.com/office/powerpoint/2010/main" val="14760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30F378-E8A7-4E91-AA76-DA5524D7A6C4}"/>
              </a:ext>
            </a:extLst>
          </p:cNvPr>
          <p:cNvSpPr>
            <a:spLocks noGrp="1"/>
          </p:cNvSpPr>
          <p:nvPr>
            <p:ph type="dt" sz="half" idx="10"/>
          </p:nvPr>
        </p:nvSpPr>
        <p:spPr/>
        <p:txBody>
          <a:bodyPr/>
          <a:lstStyle/>
          <a:p>
            <a:fld id="{B9DB0479-B2C9-4369-B307-91408A29BBB2}" type="datetimeFigureOut">
              <a:rPr lang="en-US" smtClean="0"/>
              <a:t>5/30/2024</a:t>
            </a:fld>
            <a:endParaRPr lang="en-US"/>
          </a:p>
        </p:txBody>
      </p:sp>
      <p:sp>
        <p:nvSpPr>
          <p:cNvPr id="3" name="Footer Placeholder 2">
            <a:extLst>
              <a:ext uri="{FF2B5EF4-FFF2-40B4-BE49-F238E27FC236}">
                <a16:creationId xmlns:a16="http://schemas.microsoft.com/office/drawing/2014/main" id="{2B53ED0E-47ED-4D29-919D-17B249729C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8702AA-A33D-42D9-8407-6B984322E881}"/>
              </a:ext>
            </a:extLst>
          </p:cNvPr>
          <p:cNvSpPr>
            <a:spLocks noGrp="1"/>
          </p:cNvSpPr>
          <p:nvPr>
            <p:ph type="sldNum" sz="quarter" idx="12"/>
          </p:nvPr>
        </p:nvSpPr>
        <p:spPr/>
        <p:txBody>
          <a:bodyPr/>
          <a:lstStyle/>
          <a:p>
            <a:fld id="{8613FB36-ED8C-48A8-955D-31D56FBB912C}" type="slidenum">
              <a:rPr lang="en-US" smtClean="0"/>
              <a:t>‹#›</a:t>
            </a:fld>
            <a:endParaRPr lang="en-US"/>
          </a:p>
        </p:txBody>
      </p:sp>
    </p:spTree>
    <p:extLst>
      <p:ext uri="{BB962C8B-B14F-4D97-AF65-F5344CB8AC3E}">
        <p14:creationId xmlns:p14="http://schemas.microsoft.com/office/powerpoint/2010/main" val="542562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5EB55-1923-416E-92D1-978B2E43B5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50C2EB-97F5-46B5-9056-EE4C189F4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C313DA-231A-4A80-BCB1-6CF83C0F7B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3023F6-C5C7-41A8-95A2-236820D5C2D8}"/>
              </a:ext>
            </a:extLst>
          </p:cNvPr>
          <p:cNvSpPr>
            <a:spLocks noGrp="1"/>
          </p:cNvSpPr>
          <p:nvPr>
            <p:ph type="dt" sz="half" idx="10"/>
          </p:nvPr>
        </p:nvSpPr>
        <p:spPr/>
        <p:txBody>
          <a:bodyPr/>
          <a:lstStyle/>
          <a:p>
            <a:fld id="{B9DB0479-B2C9-4369-B307-91408A29BBB2}" type="datetimeFigureOut">
              <a:rPr lang="en-US" smtClean="0"/>
              <a:t>5/30/2024</a:t>
            </a:fld>
            <a:endParaRPr lang="en-US"/>
          </a:p>
        </p:txBody>
      </p:sp>
      <p:sp>
        <p:nvSpPr>
          <p:cNvPr id="6" name="Footer Placeholder 5">
            <a:extLst>
              <a:ext uri="{FF2B5EF4-FFF2-40B4-BE49-F238E27FC236}">
                <a16:creationId xmlns:a16="http://schemas.microsoft.com/office/drawing/2014/main" id="{38C6A7F0-0A43-448E-97B9-2AC7D42B0B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D7F23F-4386-4D14-B4FC-83B99E6593AF}"/>
              </a:ext>
            </a:extLst>
          </p:cNvPr>
          <p:cNvSpPr>
            <a:spLocks noGrp="1"/>
          </p:cNvSpPr>
          <p:nvPr>
            <p:ph type="sldNum" sz="quarter" idx="12"/>
          </p:nvPr>
        </p:nvSpPr>
        <p:spPr/>
        <p:txBody>
          <a:bodyPr/>
          <a:lstStyle/>
          <a:p>
            <a:fld id="{8613FB36-ED8C-48A8-955D-31D56FBB912C}" type="slidenum">
              <a:rPr lang="en-US" smtClean="0"/>
              <a:t>‹#›</a:t>
            </a:fld>
            <a:endParaRPr lang="en-US"/>
          </a:p>
        </p:txBody>
      </p:sp>
    </p:spTree>
    <p:extLst>
      <p:ext uri="{BB962C8B-B14F-4D97-AF65-F5344CB8AC3E}">
        <p14:creationId xmlns:p14="http://schemas.microsoft.com/office/powerpoint/2010/main" val="3981736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DF65-8F4B-4086-A100-FB803AC50E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1DF242-5EDC-42CF-9292-F72B8CA9AC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96571B-5AA7-439C-BAE5-BEBE74AA0C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86236E-C521-4BED-8EE6-197B0A251C7F}"/>
              </a:ext>
            </a:extLst>
          </p:cNvPr>
          <p:cNvSpPr>
            <a:spLocks noGrp="1"/>
          </p:cNvSpPr>
          <p:nvPr>
            <p:ph type="dt" sz="half" idx="10"/>
          </p:nvPr>
        </p:nvSpPr>
        <p:spPr/>
        <p:txBody>
          <a:bodyPr/>
          <a:lstStyle/>
          <a:p>
            <a:fld id="{B9DB0479-B2C9-4369-B307-91408A29BBB2}" type="datetimeFigureOut">
              <a:rPr lang="en-US" smtClean="0"/>
              <a:t>5/30/2024</a:t>
            </a:fld>
            <a:endParaRPr lang="en-US"/>
          </a:p>
        </p:txBody>
      </p:sp>
      <p:sp>
        <p:nvSpPr>
          <p:cNvPr id="6" name="Footer Placeholder 5">
            <a:extLst>
              <a:ext uri="{FF2B5EF4-FFF2-40B4-BE49-F238E27FC236}">
                <a16:creationId xmlns:a16="http://schemas.microsoft.com/office/drawing/2014/main" id="{C84A278B-2285-4CF1-A21E-3B00D53268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0902C9-9424-4041-98EF-D11169A30B9E}"/>
              </a:ext>
            </a:extLst>
          </p:cNvPr>
          <p:cNvSpPr>
            <a:spLocks noGrp="1"/>
          </p:cNvSpPr>
          <p:nvPr>
            <p:ph type="sldNum" sz="quarter" idx="12"/>
          </p:nvPr>
        </p:nvSpPr>
        <p:spPr/>
        <p:txBody>
          <a:bodyPr/>
          <a:lstStyle/>
          <a:p>
            <a:fld id="{8613FB36-ED8C-48A8-955D-31D56FBB912C}" type="slidenum">
              <a:rPr lang="en-US" smtClean="0"/>
              <a:t>‹#›</a:t>
            </a:fld>
            <a:endParaRPr lang="en-US"/>
          </a:p>
        </p:txBody>
      </p:sp>
    </p:spTree>
    <p:extLst>
      <p:ext uri="{BB962C8B-B14F-4D97-AF65-F5344CB8AC3E}">
        <p14:creationId xmlns:p14="http://schemas.microsoft.com/office/powerpoint/2010/main" val="3608606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3A6328-FFAD-43DD-9F54-E806A342A9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73C870-C7DA-4052-A239-88A18A6FF9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A37E37-A8EA-494D-B4BE-7ABAC3CB61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DB0479-B2C9-4369-B307-91408A29BBB2}" type="datetimeFigureOut">
              <a:rPr lang="en-US" smtClean="0"/>
              <a:t>5/30/2024</a:t>
            </a:fld>
            <a:endParaRPr lang="en-US"/>
          </a:p>
        </p:txBody>
      </p:sp>
      <p:sp>
        <p:nvSpPr>
          <p:cNvPr id="5" name="Footer Placeholder 4">
            <a:extLst>
              <a:ext uri="{FF2B5EF4-FFF2-40B4-BE49-F238E27FC236}">
                <a16:creationId xmlns:a16="http://schemas.microsoft.com/office/drawing/2014/main" id="{7EBB557C-1499-4BB9-9831-278FD4D1AF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06744C-FCAC-4ED3-A8B6-8955700DCA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13FB36-ED8C-48A8-955D-31D56FBB912C}" type="slidenum">
              <a:rPr lang="en-US" smtClean="0"/>
              <a:t>‹#›</a:t>
            </a:fld>
            <a:endParaRPr lang="en-US"/>
          </a:p>
        </p:txBody>
      </p:sp>
    </p:spTree>
    <p:extLst>
      <p:ext uri="{BB962C8B-B14F-4D97-AF65-F5344CB8AC3E}">
        <p14:creationId xmlns:p14="http://schemas.microsoft.com/office/powerpoint/2010/main" val="3440101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3.xml"/><Relationship Id="rId5" Type="http://schemas.openxmlformats.org/officeDocument/2006/relationships/image" Target="../media/image19.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diagramLayout" Target="../diagrams/layout1.xml"/><Relationship Id="rId7"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6.svg"/><Relationship Id="rId4" Type="http://schemas.openxmlformats.org/officeDocument/2006/relationships/diagramQuickStyle" Target="../diagrams/quickStyle1.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extLst>
              <a:ext uri="{BEBA8EAE-BF5A-486C-A8C5-ECC9F3942E4B}">
                <a14:imgProps xmlns:a14="http://schemas.microsoft.com/office/drawing/2010/main">
                  <a14:imgLayer r:embed="rId3">
                    <a14:imgEffect>
                      <a14:brightnessContrast bright="-22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278004-76DC-45E2-9E70-8A1BC71FF872}"/>
              </a:ext>
            </a:extLst>
          </p:cNvPr>
          <p:cNvSpPr/>
          <p:nvPr/>
        </p:nvSpPr>
        <p:spPr>
          <a:xfrm>
            <a:off x="1789666" y="1383510"/>
            <a:ext cx="9227127" cy="1551566"/>
          </a:xfrm>
          <a:prstGeom prst="rect">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The Cyber Security factor in the implementation of AI in transportation</a:t>
            </a:r>
          </a:p>
        </p:txBody>
      </p:sp>
      <p:sp>
        <p:nvSpPr>
          <p:cNvPr id="2" name="Title 1">
            <a:extLst>
              <a:ext uri="{FF2B5EF4-FFF2-40B4-BE49-F238E27FC236}">
                <a16:creationId xmlns:a16="http://schemas.microsoft.com/office/drawing/2014/main" id="{A5D7ED08-D863-4B96-BB37-898097891508}"/>
              </a:ext>
            </a:extLst>
          </p:cNvPr>
          <p:cNvSpPr>
            <a:spLocks noGrp="1"/>
          </p:cNvSpPr>
          <p:nvPr>
            <p:ph type="ctrTitle"/>
          </p:nvPr>
        </p:nvSpPr>
        <p:spPr>
          <a:xfrm>
            <a:off x="103694" y="122547"/>
            <a:ext cx="12088305" cy="1370411"/>
          </a:xfrm>
        </p:spPr>
        <p:txBody>
          <a:bodyPr>
            <a:noAutofit/>
          </a:bodyPr>
          <a:lstStyle/>
          <a:p>
            <a:r>
              <a:rPr lang="en-US" sz="3600" b="1" dirty="0">
                <a:solidFill>
                  <a:srgbClr val="FFC000"/>
                </a:solidFill>
                <a:effectLst>
                  <a:outerShdw blurRad="38100" dist="38100" dir="2700000" algn="tl">
                    <a:srgbClr val="000000">
                      <a:alpha val="43137"/>
                    </a:srgbClr>
                  </a:outerShdw>
                </a:effectLst>
              </a:rPr>
              <a:t>“Artificial Intelligence and Cyber Security in Civil and Military Aviation”</a:t>
            </a:r>
          </a:p>
        </p:txBody>
      </p:sp>
      <p:sp>
        <p:nvSpPr>
          <p:cNvPr id="5" name="Rectangle 4">
            <a:extLst>
              <a:ext uri="{FF2B5EF4-FFF2-40B4-BE49-F238E27FC236}">
                <a16:creationId xmlns:a16="http://schemas.microsoft.com/office/drawing/2014/main" id="{981E9FB2-E509-4B90-BAC6-CFB6B6F10CF8}"/>
              </a:ext>
            </a:extLst>
          </p:cNvPr>
          <p:cNvSpPr/>
          <p:nvPr/>
        </p:nvSpPr>
        <p:spPr>
          <a:xfrm>
            <a:off x="1789666" y="4793116"/>
            <a:ext cx="9227127" cy="1066612"/>
          </a:xfrm>
          <a:prstGeom prst="rect">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BD559AD7-0025-4DD2-82D5-FA09F3568FDE}"/>
              </a:ext>
            </a:extLst>
          </p:cNvPr>
          <p:cNvSpPr>
            <a:spLocks noGrp="1"/>
          </p:cNvSpPr>
          <p:nvPr>
            <p:ph type="subTitle" idx="1"/>
          </p:nvPr>
        </p:nvSpPr>
        <p:spPr>
          <a:xfrm>
            <a:off x="1607127" y="4882280"/>
            <a:ext cx="9144000" cy="888284"/>
          </a:xfrm>
        </p:spPr>
        <p:txBody>
          <a:bodyPr>
            <a:noAutofit/>
          </a:bodyPr>
          <a:lstStyle/>
          <a:p>
            <a:r>
              <a:rPr lang="en-US" dirty="0">
                <a:solidFill>
                  <a:schemeClr val="bg1">
                    <a:lumMod val="95000"/>
                  </a:schemeClr>
                </a:solidFill>
              </a:rPr>
              <a:t> Dr. Dimitrios Ziakkas</a:t>
            </a:r>
          </a:p>
          <a:p>
            <a:r>
              <a:rPr lang="en-US" dirty="0">
                <a:solidFill>
                  <a:schemeClr val="bg1">
                    <a:lumMod val="95000"/>
                  </a:schemeClr>
                </a:solidFill>
              </a:rPr>
              <a:t>Purdue University, USA</a:t>
            </a:r>
          </a:p>
          <a:p>
            <a:endParaRPr lang="en-US" dirty="0">
              <a:solidFill>
                <a:schemeClr val="bg1">
                  <a:lumMod val="95000"/>
                </a:schemeClr>
              </a:solidFill>
            </a:endParaRPr>
          </a:p>
          <a:p>
            <a:r>
              <a:rPr lang="en-US" dirty="0">
                <a:solidFill>
                  <a:schemeClr val="bg1">
                    <a:lumMod val="95000"/>
                  </a:schemeClr>
                </a:solidFill>
              </a:rPr>
              <a:t>30 May 2024</a:t>
            </a:r>
          </a:p>
        </p:txBody>
      </p:sp>
      <p:pic>
        <p:nvPicPr>
          <p:cNvPr id="6" name="Picture 5">
            <a:extLst>
              <a:ext uri="{FF2B5EF4-FFF2-40B4-BE49-F238E27FC236}">
                <a16:creationId xmlns:a16="http://schemas.microsoft.com/office/drawing/2014/main" id="{935766D6-4BED-4276-A6C4-73E5DA3B2D71}"/>
              </a:ext>
            </a:extLst>
          </p:cNvPr>
          <p:cNvPicPr>
            <a:picLocks noChangeAspect="1"/>
          </p:cNvPicPr>
          <p:nvPr/>
        </p:nvPicPr>
        <p:blipFill>
          <a:blip r:embed="rId4"/>
          <a:stretch>
            <a:fillRect/>
          </a:stretch>
        </p:blipFill>
        <p:spPr>
          <a:xfrm>
            <a:off x="1789666" y="2935076"/>
            <a:ext cx="9227127" cy="1858040"/>
          </a:xfrm>
          <a:prstGeom prst="rect">
            <a:avLst/>
          </a:prstGeom>
        </p:spPr>
      </p:pic>
    </p:spTree>
    <p:extLst>
      <p:ext uri="{BB962C8B-B14F-4D97-AF65-F5344CB8AC3E}">
        <p14:creationId xmlns:p14="http://schemas.microsoft.com/office/powerpoint/2010/main" val="3347407145"/>
      </p:ext>
    </p:extLst>
  </p:cSld>
  <p:clrMapOvr>
    <a:masterClrMapping/>
  </p:clrMapOvr>
  <mc:AlternateContent xmlns:mc="http://schemas.openxmlformats.org/markup-compatibility/2006">
    <mc:Choice xmlns:p14="http://schemas.microsoft.com/office/powerpoint/2010/main" Requires="p14">
      <p:transition p14:dur="0" advTm="51758"/>
    </mc:Choice>
    <mc:Fallback>
      <p:transition advTm="51758"/>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5" name="Rectangle 2054">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Log Book —Guide to Hypothesis Testing | by dearC | Towards Data Science">
            <a:extLst>
              <a:ext uri="{FF2B5EF4-FFF2-40B4-BE49-F238E27FC236}">
                <a16:creationId xmlns:a16="http://schemas.microsoft.com/office/drawing/2014/main" id="{DE695F65-52CE-40F6-AAA5-152769A09C0C}"/>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558" r="11441" b="-1"/>
          <a:stretch/>
        </p:blipFill>
        <p:spPr bwMode="auto">
          <a:xfrm>
            <a:off x="215900" y="-2"/>
            <a:ext cx="12191980" cy="6857999"/>
          </a:xfrm>
          <a:prstGeom prst="rect">
            <a:avLst/>
          </a:prstGeom>
          <a:noFill/>
          <a:extLst>
            <a:ext uri="{909E8E84-426E-40DD-AFC4-6F175D3DCCD1}">
              <a14:hiddenFill xmlns:a14="http://schemas.microsoft.com/office/drawing/2010/main">
                <a:solidFill>
                  <a:srgbClr val="FFFFFF"/>
                </a:solidFill>
              </a14:hiddenFill>
            </a:ext>
          </a:extLst>
        </p:spPr>
      </p:pic>
      <p:cxnSp>
        <p:nvCxnSpPr>
          <p:cNvPr id="2086" name="Straight Connector 2056">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CF549B0-C12A-4B85-B81E-6968D0736AEA}"/>
              </a:ext>
            </a:extLst>
          </p:cNvPr>
          <p:cNvSpPr txBox="1"/>
          <p:nvPr/>
        </p:nvSpPr>
        <p:spPr>
          <a:xfrm>
            <a:off x="4776439" y="1854883"/>
            <a:ext cx="7086047" cy="2952787"/>
          </a:xfrm>
          <a:prstGeom prst="rect">
            <a:avLst/>
          </a:prstGeom>
        </p:spPr>
        <p:txBody>
          <a:bodyPr vert="horz" lIns="91440" tIns="45720" rIns="91440" bIns="45720" rtlCol="0" anchor="ctr">
            <a:normAutofit/>
          </a:bodyPr>
          <a:lstStyle/>
          <a:p>
            <a:pPr algn="just">
              <a:lnSpc>
                <a:spcPct val="90000"/>
              </a:lnSpc>
              <a:spcAft>
                <a:spcPts val="600"/>
              </a:spcAft>
            </a:pPr>
            <a:r>
              <a:rPr lang="en-US" sz="2800" dirty="0">
                <a:solidFill>
                  <a:srgbClr val="FFFFFF"/>
                </a:solidFill>
              </a:rPr>
              <a:t>Results suggest that current generation airline AI - Cybersecurity implementation management instruments are </a:t>
            </a:r>
            <a:r>
              <a:rPr lang="en-US" sz="2800" b="1" dirty="0">
                <a:solidFill>
                  <a:srgbClr val="FFFFFF"/>
                </a:solidFill>
              </a:rPr>
              <a:t>inadequate</a:t>
            </a:r>
            <a:r>
              <a:rPr lang="en-US" sz="2800" dirty="0">
                <a:solidFill>
                  <a:srgbClr val="FFFFFF"/>
                </a:solidFill>
              </a:rPr>
              <a:t> for a comprehensive assessment of aircrew AI –Cybersecurity Awareness levels,  since </a:t>
            </a:r>
            <a:r>
              <a:rPr lang="en-US" sz="2800" b="1" dirty="0">
                <a:solidFill>
                  <a:srgbClr val="FFFFFF"/>
                </a:solidFill>
              </a:rPr>
              <a:t>they are not sensitive to  significant components of the construct (AI Levels - Cybersecurity).</a:t>
            </a:r>
          </a:p>
        </p:txBody>
      </p:sp>
      <p:pic>
        <p:nvPicPr>
          <p:cNvPr id="4" name="Picture 3">
            <a:extLst>
              <a:ext uri="{FF2B5EF4-FFF2-40B4-BE49-F238E27FC236}">
                <a16:creationId xmlns:a16="http://schemas.microsoft.com/office/drawing/2014/main" id="{5F1D23C1-BCE7-4AB0-8A9F-949EF3030951}"/>
              </a:ext>
            </a:extLst>
          </p:cNvPr>
          <p:cNvPicPr>
            <a:picLocks noChangeAspect="1"/>
          </p:cNvPicPr>
          <p:nvPr/>
        </p:nvPicPr>
        <p:blipFill>
          <a:blip r:embed="rId3"/>
          <a:stretch>
            <a:fillRect/>
          </a:stretch>
        </p:blipFill>
        <p:spPr>
          <a:xfrm>
            <a:off x="-20" y="-1"/>
            <a:ext cx="12192000" cy="1578043"/>
          </a:xfrm>
          <a:prstGeom prst="rect">
            <a:avLst/>
          </a:prstGeom>
        </p:spPr>
      </p:pic>
    </p:spTree>
    <p:extLst>
      <p:ext uri="{BB962C8B-B14F-4D97-AF65-F5344CB8AC3E}">
        <p14:creationId xmlns:p14="http://schemas.microsoft.com/office/powerpoint/2010/main" val="16250817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advTm="16891"/>
    </mc:Choice>
    <mc:Fallback>
      <p:transition advTm="1689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78545AE-C96E-4D1F-8D14-1DA94FDE844C}"/>
              </a:ext>
            </a:extLst>
          </p:cNvPr>
          <p:cNvSpPr>
            <a:spLocks noGrp="1"/>
          </p:cNvSpPr>
          <p:nvPr>
            <p:ph type="title"/>
          </p:nvPr>
        </p:nvSpPr>
        <p:spPr/>
        <p:txBody>
          <a:bodyPr>
            <a:normAutofit/>
          </a:bodyPr>
          <a:lstStyle/>
          <a:p>
            <a:r>
              <a:rPr lang="en-US" sz="4000" dirty="0">
                <a:solidFill>
                  <a:srgbClr val="FFFFFF"/>
                </a:solidFill>
              </a:rPr>
              <a:t>Recent Studies - Why Measure Fatigue?</a:t>
            </a:r>
          </a:p>
        </p:txBody>
      </p:sp>
      <p:sp>
        <p:nvSpPr>
          <p:cNvPr id="5" name="Content Placeholder 4">
            <a:extLst>
              <a:ext uri="{FF2B5EF4-FFF2-40B4-BE49-F238E27FC236}">
                <a16:creationId xmlns:a16="http://schemas.microsoft.com/office/drawing/2014/main" id="{E2A00F80-A0BD-4387-9452-0E60263D7B9B}"/>
              </a:ext>
            </a:extLst>
          </p:cNvPr>
          <p:cNvSpPr>
            <a:spLocks noGrp="1"/>
          </p:cNvSpPr>
          <p:nvPr>
            <p:ph sz="half" idx="1"/>
          </p:nvPr>
        </p:nvSpPr>
        <p:spPr>
          <a:xfrm>
            <a:off x="268356" y="1825625"/>
            <a:ext cx="5181600" cy="4351338"/>
          </a:xfrm>
        </p:spPr>
        <p:txBody>
          <a:bodyPr>
            <a:normAutofit fontScale="55000" lnSpcReduction="20000"/>
          </a:bodyPr>
          <a:lstStyle/>
          <a:p>
            <a:pPr>
              <a:buFont typeface="Wingdings" panose="05000000000000000000" pitchFamily="2" charset="2"/>
              <a:buChar char="Ø"/>
            </a:pPr>
            <a:r>
              <a:rPr lang="en-US" b="1" dirty="0"/>
              <a:t>Overview of AI in Biometric Analysis</a:t>
            </a:r>
            <a:endParaRPr lang="en-US" dirty="0"/>
          </a:p>
          <a:p>
            <a:pPr algn="just"/>
            <a:r>
              <a:rPr lang="en-US" dirty="0"/>
              <a:t>AI and machine learning offer transformative potential in interpreting biometric data. By leveraging complex algorithms, AI can uncover subtle patterns and insights from physiological and behavioral data that might be imperceptible to human analysts.</a:t>
            </a:r>
          </a:p>
          <a:p>
            <a:pPr algn="just"/>
            <a:endParaRPr lang="en-US" b="1" dirty="0"/>
          </a:p>
        </p:txBody>
      </p:sp>
      <p:sp>
        <p:nvSpPr>
          <p:cNvPr id="6" name="Content Placeholder 5">
            <a:extLst>
              <a:ext uri="{FF2B5EF4-FFF2-40B4-BE49-F238E27FC236}">
                <a16:creationId xmlns:a16="http://schemas.microsoft.com/office/drawing/2014/main" id="{19C684F3-1CA8-40ED-BCFE-1F4994A76866}"/>
              </a:ext>
            </a:extLst>
          </p:cNvPr>
          <p:cNvSpPr>
            <a:spLocks noGrp="1"/>
          </p:cNvSpPr>
          <p:nvPr>
            <p:ph sz="half" idx="2"/>
          </p:nvPr>
        </p:nvSpPr>
        <p:spPr>
          <a:xfrm>
            <a:off x="5652052" y="1825624"/>
            <a:ext cx="5963478" cy="4886601"/>
          </a:xfrm>
        </p:spPr>
        <p:txBody>
          <a:bodyPr>
            <a:normAutofit fontScale="55000" lnSpcReduction="20000"/>
          </a:bodyPr>
          <a:lstStyle/>
          <a:p>
            <a:pPr algn="just">
              <a:buFont typeface="Wingdings" panose="05000000000000000000" pitchFamily="2" charset="2"/>
              <a:buChar char="Ø"/>
            </a:pPr>
            <a:r>
              <a:rPr lang="en-US" b="1" dirty="0"/>
              <a:t>Data Processing and Pattern Recognition</a:t>
            </a:r>
            <a:endParaRPr lang="en-US" dirty="0"/>
          </a:p>
          <a:p>
            <a:pPr algn="just"/>
            <a:r>
              <a:rPr lang="en-US" sz="2900" dirty="0"/>
              <a:t>AI excels in processing and analyzing large volumes of data rapidly. In the context of biometrics, AI algorithms can discern patterns correlating with fatigue, stress, or other psychological states. For instance, AI can analyze eye-tracking data to detect microsleeps or patterns indicative of decreased vigilance, providing early warnings of fatigue.</a:t>
            </a:r>
          </a:p>
          <a:p>
            <a:pPr algn="just"/>
            <a:r>
              <a:rPr lang="en-US" sz="2900" b="1" dirty="0"/>
              <a:t>Predictive Analytics</a:t>
            </a:r>
            <a:endParaRPr lang="en-US" sz="2900" dirty="0"/>
          </a:p>
          <a:p>
            <a:pPr algn="just"/>
            <a:r>
              <a:rPr lang="en-US" sz="2900" dirty="0"/>
              <a:t>Predictive analytics is a powerful application of AI, using historical and real-time data to forecast future events. In aviation, AI can analyze trends in a pilot's biometric data to predict potential fatigue or stress before it becomes critical, thereby enhancing safety measures. Predictive models can suggest proactive interventions, like advising rest periods or providing cognitive support.</a:t>
            </a:r>
          </a:p>
          <a:p>
            <a:pPr algn="just"/>
            <a:r>
              <a:rPr lang="en-US" sz="2900" b="1" dirty="0"/>
              <a:t>Real-time Monitoring and Decision Support</a:t>
            </a:r>
            <a:endParaRPr lang="en-US" sz="2900" dirty="0"/>
          </a:p>
          <a:p>
            <a:pPr algn="just"/>
            <a:r>
              <a:rPr lang="en-US" sz="2900" dirty="0"/>
              <a:t>Integrating AI with real-time monitoring systems allows for immediate interpretation of biometric data, facilitating timely decision-making. For example, AI can analyze data from wearable devices to provide cockpit alerts or recommendations, helping pilots manage their cognitive load and maintain optimal performance levels.</a:t>
            </a:r>
          </a:p>
          <a:p>
            <a:pPr algn="just"/>
            <a:endParaRPr lang="en-US" dirty="0"/>
          </a:p>
        </p:txBody>
      </p:sp>
      <p:pic>
        <p:nvPicPr>
          <p:cNvPr id="17" name="Picture 16">
            <a:extLst>
              <a:ext uri="{FF2B5EF4-FFF2-40B4-BE49-F238E27FC236}">
                <a16:creationId xmlns:a16="http://schemas.microsoft.com/office/drawing/2014/main" id="{26A450C3-A882-4B78-B680-6C4B219C40A8}"/>
              </a:ext>
            </a:extLst>
          </p:cNvPr>
          <p:cNvPicPr>
            <a:picLocks noChangeAspect="1"/>
          </p:cNvPicPr>
          <p:nvPr/>
        </p:nvPicPr>
        <p:blipFill>
          <a:blip r:embed="rId2"/>
          <a:stretch>
            <a:fillRect/>
          </a:stretch>
        </p:blipFill>
        <p:spPr>
          <a:xfrm>
            <a:off x="0" y="10035"/>
            <a:ext cx="12192000" cy="1576815"/>
          </a:xfrm>
          <a:prstGeom prst="rect">
            <a:avLst/>
          </a:prstGeom>
        </p:spPr>
      </p:pic>
      <p:pic>
        <p:nvPicPr>
          <p:cNvPr id="7" name="Picture 42" descr="Photos">
            <a:extLst>
              <a:ext uri="{FF2B5EF4-FFF2-40B4-BE49-F238E27FC236}">
                <a16:creationId xmlns:a16="http://schemas.microsoft.com/office/drawing/2014/main" id="{82B00278-6DD6-4F15-8E23-BA64014AC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70" y="3879988"/>
            <a:ext cx="2466634" cy="22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assets-global.website-files.com/63bc6f68aebbc6f26bb64151/650a016ff937cfce32e5c357_split-image_woman-flightdeck.jpg">
            <a:extLst>
              <a:ext uri="{FF2B5EF4-FFF2-40B4-BE49-F238E27FC236}">
                <a16:creationId xmlns:a16="http://schemas.microsoft.com/office/drawing/2014/main" id="{4D955826-3DD2-4E44-924B-3D20F9CE44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200" y="3879988"/>
            <a:ext cx="2185780" cy="2296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566018"/>
      </p:ext>
    </p:extLst>
  </p:cSld>
  <p:clrMapOvr>
    <a:masterClrMapping/>
  </p:clrMapOvr>
  <mc:AlternateContent xmlns:mc="http://schemas.openxmlformats.org/markup-compatibility/2006">
    <mc:Choice xmlns:p14="http://schemas.microsoft.com/office/powerpoint/2010/main" Requires="p14">
      <p:transition p14:dur="0" advTm="31732"/>
    </mc:Choice>
    <mc:Fallback>
      <p:transition advTm="3173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78545AE-C96E-4D1F-8D14-1DA94FDE844C}"/>
              </a:ext>
            </a:extLst>
          </p:cNvPr>
          <p:cNvSpPr>
            <a:spLocks noGrp="1"/>
          </p:cNvSpPr>
          <p:nvPr>
            <p:ph type="title"/>
          </p:nvPr>
        </p:nvSpPr>
        <p:spPr/>
        <p:txBody>
          <a:bodyPr>
            <a:normAutofit/>
          </a:bodyPr>
          <a:lstStyle/>
          <a:p>
            <a:r>
              <a:rPr lang="en-US" sz="4000" dirty="0">
                <a:solidFill>
                  <a:srgbClr val="FFFFFF"/>
                </a:solidFill>
              </a:rPr>
              <a:t>Recent Studies - Why Measure Fatigue?</a:t>
            </a:r>
          </a:p>
        </p:txBody>
      </p:sp>
      <p:sp>
        <p:nvSpPr>
          <p:cNvPr id="5" name="Content Placeholder 4">
            <a:extLst>
              <a:ext uri="{FF2B5EF4-FFF2-40B4-BE49-F238E27FC236}">
                <a16:creationId xmlns:a16="http://schemas.microsoft.com/office/drawing/2014/main" id="{E2A00F80-A0BD-4387-9452-0E60263D7B9B}"/>
              </a:ext>
            </a:extLst>
          </p:cNvPr>
          <p:cNvSpPr>
            <a:spLocks noGrp="1"/>
          </p:cNvSpPr>
          <p:nvPr>
            <p:ph sz="half" idx="1"/>
          </p:nvPr>
        </p:nvSpPr>
        <p:spPr>
          <a:xfrm>
            <a:off x="53009" y="1825625"/>
            <a:ext cx="5966791" cy="4351338"/>
          </a:xfrm>
        </p:spPr>
        <p:txBody>
          <a:bodyPr>
            <a:normAutofit fontScale="70000" lnSpcReduction="20000"/>
          </a:bodyPr>
          <a:lstStyle/>
          <a:p>
            <a:pPr>
              <a:buFont typeface="Wingdings" panose="05000000000000000000" pitchFamily="2" charset="2"/>
              <a:buChar char="Ø"/>
            </a:pPr>
            <a:r>
              <a:rPr lang="en-US" b="1" dirty="0"/>
              <a:t>Expand on Biometric Technologies in Aviation</a:t>
            </a:r>
          </a:p>
          <a:p>
            <a:endParaRPr lang="en-US" dirty="0"/>
          </a:p>
        </p:txBody>
      </p:sp>
      <p:sp>
        <p:nvSpPr>
          <p:cNvPr id="6" name="Content Placeholder 5">
            <a:extLst>
              <a:ext uri="{FF2B5EF4-FFF2-40B4-BE49-F238E27FC236}">
                <a16:creationId xmlns:a16="http://schemas.microsoft.com/office/drawing/2014/main" id="{19C684F3-1CA8-40ED-BCFE-1F4994A76866}"/>
              </a:ext>
            </a:extLst>
          </p:cNvPr>
          <p:cNvSpPr>
            <a:spLocks noGrp="1"/>
          </p:cNvSpPr>
          <p:nvPr>
            <p:ph sz="half" idx="2"/>
          </p:nvPr>
        </p:nvSpPr>
        <p:spPr>
          <a:xfrm>
            <a:off x="5247861" y="1825625"/>
            <a:ext cx="6105939" cy="4351338"/>
          </a:xfrm>
        </p:spPr>
        <p:txBody>
          <a:bodyPr>
            <a:normAutofit fontScale="70000" lnSpcReduction="20000"/>
          </a:bodyPr>
          <a:lstStyle/>
          <a:p>
            <a:pPr algn="just"/>
            <a:r>
              <a:rPr lang="en-US" b="1" dirty="0"/>
              <a:t>Eye Tracking</a:t>
            </a:r>
            <a:r>
              <a:rPr lang="en-US" dirty="0"/>
              <a:t>: This technology measures eye movements, blink rate, and pupil dilation. For instance, the XXX eye-tracking VR headset can detect microsleeps (brief lapses in attention), which are critical indicators of fatigue. Such technology helps in assessing a pilot's alertness and cognitive workload.</a:t>
            </a:r>
          </a:p>
          <a:p>
            <a:pPr algn="just"/>
            <a:r>
              <a:rPr lang="en-US" b="1" dirty="0"/>
              <a:t>Heart Rate Variability (HRV)</a:t>
            </a:r>
            <a:r>
              <a:rPr lang="en-US" dirty="0"/>
              <a:t>: HRV monitoring, like that offered by devices from YYY or ZZZ, can indicate stress levels or mental overload, which are often precursors to fatigue. These wearables provide real-time data, enabling timely interventions.</a:t>
            </a:r>
          </a:p>
          <a:p>
            <a:pPr algn="just"/>
            <a:r>
              <a:rPr lang="en-US" b="1" dirty="0"/>
              <a:t>EEG (Electroencephalogram)</a:t>
            </a:r>
            <a:r>
              <a:rPr lang="en-US" dirty="0"/>
              <a:t>: EEG headsets, such as those developed by KKK, can monitor brain waves. This technology can detect changes in cognitive states, providing insights into a pilot's focus, stress levels, and fatigue.</a:t>
            </a:r>
          </a:p>
          <a:p>
            <a:endParaRPr lang="en-US" dirty="0"/>
          </a:p>
        </p:txBody>
      </p:sp>
      <p:pic>
        <p:nvPicPr>
          <p:cNvPr id="17" name="Picture 16">
            <a:extLst>
              <a:ext uri="{FF2B5EF4-FFF2-40B4-BE49-F238E27FC236}">
                <a16:creationId xmlns:a16="http://schemas.microsoft.com/office/drawing/2014/main" id="{26A450C3-A882-4B78-B680-6C4B219C40A8}"/>
              </a:ext>
            </a:extLst>
          </p:cNvPr>
          <p:cNvPicPr>
            <a:picLocks noChangeAspect="1"/>
          </p:cNvPicPr>
          <p:nvPr/>
        </p:nvPicPr>
        <p:blipFill>
          <a:blip r:embed="rId2"/>
          <a:stretch>
            <a:fillRect/>
          </a:stretch>
        </p:blipFill>
        <p:spPr>
          <a:xfrm>
            <a:off x="0" y="0"/>
            <a:ext cx="12192000" cy="1576815"/>
          </a:xfrm>
          <a:prstGeom prst="rect">
            <a:avLst/>
          </a:prstGeom>
        </p:spPr>
      </p:pic>
      <p:pic>
        <p:nvPicPr>
          <p:cNvPr id="6146" name="Picture 2" descr="VR eye tracking phobia">
            <a:extLst>
              <a:ext uri="{FF2B5EF4-FFF2-40B4-BE49-F238E27FC236}">
                <a16:creationId xmlns:a16="http://schemas.microsoft.com/office/drawing/2014/main" id="{B4875E69-8AFA-40E1-B131-1BE54B1F9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52" y="2665723"/>
            <a:ext cx="4195166" cy="2671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166523"/>
      </p:ext>
    </p:extLst>
  </p:cSld>
  <p:clrMapOvr>
    <a:masterClrMapping/>
  </p:clrMapOvr>
  <mc:AlternateContent xmlns:mc="http://schemas.openxmlformats.org/markup-compatibility/2006">
    <mc:Choice xmlns:p14="http://schemas.microsoft.com/office/powerpoint/2010/main" Requires="p14">
      <p:transition p14:dur="0" advTm="67022"/>
    </mc:Choice>
    <mc:Fallback>
      <p:transition advTm="6702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78545AE-C96E-4D1F-8D14-1DA94FDE844C}"/>
              </a:ext>
            </a:extLst>
          </p:cNvPr>
          <p:cNvSpPr>
            <a:spLocks noGrp="1"/>
          </p:cNvSpPr>
          <p:nvPr>
            <p:ph type="title"/>
          </p:nvPr>
        </p:nvSpPr>
        <p:spPr/>
        <p:txBody>
          <a:bodyPr>
            <a:normAutofit/>
          </a:bodyPr>
          <a:lstStyle/>
          <a:p>
            <a:r>
              <a:rPr lang="en-US" sz="4000" dirty="0">
                <a:solidFill>
                  <a:srgbClr val="FFFFFF"/>
                </a:solidFill>
              </a:rPr>
              <a:t>Recent Studies - Why Measure Fatigue?</a:t>
            </a:r>
          </a:p>
        </p:txBody>
      </p:sp>
      <p:sp>
        <p:nvSpPr>
          <p:cNvPr id="5" name="Content Placeholder 4">
            <a:extLst>
              <a:ext uri="{FF2B5EF4-FFF2-40B4-BE49-F238E27FC236}">
                <a16:creationId xmlns:a16="http://schemas.microsoft.com/office/drawing/2014/main" id="{E2A00F80-A0BD-4387-9452-0E60263D7B9B}"/>
              </a:ext>
            </a:extLst>
          </p:cNvPr>
          <p:cNvSpPr>
            <a:spLocks noGrp="1"/>
          </p:cNvSpPr>
          <p:nvPr>
            <p:ph sz="half" idx="1"/>
          </p:nvPr>
        </p:nvSpPr>
        <p:spPr>
          <a:xfrm>
            <a:off x="-125896" y="1825625"/>
            <a:ext cx="6145696" cy="4351338"/>
          </a:xfrm>
        </p:spPr>
        <p:txBody>
          <a:bodyPr>
            <a:normAutofit fontScale="85000" lnSpcReduction="20000"/>
          </a:bodyPr>
          <a:lstStyle/>
          <a:p>
            <a:pPr>
              <a:buFont typeface="Wingdings" panose="05000000000000000000" pitchFamily="2" charset="2"/>
              <a:buChar char="Ø"/>
            </a:pPr>
            <a:r>
              <a:rPr lang="en-US" b="1" dirty="0"/>
              <a:t>Expand on Biometric Technologies in Aviation</a:t>
            </a:r>
          </a:p>
          <a:p>
            <a:endParaRPr lang="en-US" dirty="0"/>
          </a:p>
        </p:txBody>
      </p:sp>
      <p:sp>
        <p:nvSpPr>
          <p:cNvPr id="6" name="Content Placeholder 5">
            <a:extLst>
              <a:ext uri="{FF2B5EF4-FFF2-40B4-BE49-F238E27FC236}">
                <a16:creationId xmlns:a16="http://schemas.microsoft.com/office/drawing/2014/main" id="{19C684F3-1CA8-40ED-BCFE-1F4994A76866}"/>
              </a:ext>
            </a:extLst>
          </p:cNvPr>
          <p:cNvSpPr>
            <a:spLocks noGrp="1"/>
          </p:cNvSpPr>
          <p:nvPr>
            <p:ph sz="half" idx="2"/>
          </p:nvPr>
        </p:nvSpPr>
        <p:spPr>
          <a:xfrm>
            <a:off x="4996070" y="1825625"/>
            <a:ext cx="6357730" cy="4351338"/>
          </a:xfrm>
        </p:spPr>
        <p:txBody>
          <a:bodyPr>
            <a:normAutofit fontScale="85000" lnSpcReduction="20000"/>
          </a:bodyPr>
          <a:lstStyle/>
          <a:p>
            <a:pPr algn="just"/>
            <a:r>
              <a:rPr lang="en-US" b="1" dirty="0"/>
              <a:t>Application of Biometrics to Monitor Fatigue</a:t>
            </a:r>
            <a:endParaRPr lang="en-US" dirty="0"/>
          </a:p>
          <a:p>
            <a:pPr algn="just"/>
            <a:r>
              <a:rPr lang="en-US" dirty="0"/>
              <a:t>Biometric measures are sensitive to the subtle changes associated with fatigue. For instance, eye tracking can reveal decreased blink rates or prolonged closure, which are indicators of fatigue. Similarly, heart rate variability can reflect changes in the autonomous nervous system associated with stress or tiredness.</a:t>
            </a:r>
          </a:p>
          <a:p>
            <a:pPr algn="just"/>
            <a:r>
              <a:rPr lang="en-US" b="1" dirty="0"/>
              <a:t>Challenges and Limitations</a:t>
            </a:r>
            <a:endParaRPr lang="en-US" dirty="0"/>
          </a:p>
          <a:p>
            <a:pPr algn="just"/>
            <a:r>
              <a:rPr lang="en-US" dirty="0"/>
              <a:t>Despite the potential, integrating biometrics into routine aviation operations comes with challenges. The accuracy and reliability of data, integration with existing systems, and ensuring the privacy and security of sensitive biometric data are significant concerns.</a:t>
            </a:r>
          </a:p>
          <a:p>
            <a:endParaRPr lang="en-US" dirty="0"/>
          </a:p>
        </p:txBody>
      </p:sp>
      <p:pic>
        <p:nvPicPr>
          <p:cNvPr id="17" name="Picture 16">
            <a:extLst>
              <a:ext uri="{FF2B5EF4-FFF2-40B4-BE49-F238E27FC236}">
                <a16:creationId xmlns:a16="http://schemas.microsoft.com/office/drawing/2014/main" id="{26A450C3-A882-4B78-B680-6C4B219C40A8}"/>
              </a:ext>
            </a:extLst>
          </p:cNvPr>
          <p:cNvPicPr>
            <a:picLocks noChangeAspect="1"/>
          </p:cNvPicPr>
          <p:nvPr/>
        </p:nvPicPr>
        <p:blipFill>
          <a:blip r:embed="rId2"/>
          <a:stretch>
            <a:fillRect/>
          </a:stretch>
        </p:blipFill>
        <p:spPr>
          <a:xfrm>
            <a:off x="0" y="0"/>
            <a:ext cx="12192000" cy="1576815"/>
          </a:xfrm>
          <a:prstGeom prst="rect">
            <a:avLst/>
          </a:prstGeom>
        </p:spPr>
      </p:pic>
      <p:pic>
        <p:nvPicPr>
          <p:cNvPr id="8194" name="Picture 2" descr="https://imotions.com/wp-content/uploads/2022/10/schizophrenia-eye-tracking-1024x683.jpg">
            <a:extLst>
              <a:ext uri="{FF2B5EF4-FFF2-40B4-BE49-F238E27FC236}">
                <a16:creationId xmlns:a16="http://schemas.microsoft.com/office/drawing/2014/main" id="{FEDB3B1F-B7F6-4FAF-83B6-0B0F8B3DD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17" y="3066636"/>
            <a:ext cx="4663214" cy="311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55516"/>
      </p:ext>
    </p:extLst>
  </p:cSld>
  <p:clrMapOvr>
    <a:masterClrMapping/>
  </p:clrMapOvr>
  <mc:AlternateContent xmlns:mc="http://schemas.openxmlformats.org/markup-compatibility/2006">
    <mc:Choice xmlns:p14="http://schemas.microsoft.com/office/powerpoint/2010/main" Requires="p14">
      <p:transition p14:dur="0" advTm="32279"/>
    </mc:Choice>
    <mc:Fallback>
      <p:transition advTm="3227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78545AE-C96E-4D1F-8D14-1DA94FDE844C}"/>
              </a:ext>
            </a:extLst>
          </p:cNvPr>
          <p:cNvSpPr>
            <a:spLocks noGrp="1"/>
          </p:cNvSpPr>
          <p:nvPr>
            <p:ph type="title"/>
          </p:nvPr>
        </p:nvSpPr>
        <p:spPr/>
        <p:txBody>
          <a:bodyPr>
            <a:normAutofit/>
          </a:bodyPr>
          <a:lstStyle/>
          <a:p>
            <a:r>
              <a:rPr lang="en-US" sz="4000" dirty="0">
                <a:solidFill>
                  <a:srgbClr val="FFFFFF"/>
                </a:solidFill>
              </a:rPr>
              <a:t>Recent Studies - Why Measure Fatigue?</a:t>
            </a:r>
          </a:p>
        </p:txBody>
      </p:sp>
      <p:sp>
        <p:nvSpPr>
          <p:cNvPr id="5" name="Content Placeholder 4">
            <a:extLst>
              <a:ext uri="{FF2B5EF4-FFF2-40B4-BE49-F238E27FC236}">
                <a16:creationId xmlns:a16="http://schemas.microsoft.com/office/drawing/2014/main" id="{E2A00F80-A0BD-4387-9452-0E60263D7B9B}"/>
              </a:ext>
            </a:extLst>
          </p:cNvPr>
          <p:cNvSpPr>
            <a:spLocks noGrp="1"/>
          </p:cNvSpPr>
          <p:nvPr>
            <p:ph sz="half" idx="1"/>
          </p:nvPr>
        </p:nvSpPr>
        <p:spPr>
          <a:xfrm>
            <a:off x="89452" y="1741707"/>
            <a:ext cx="5181600" cy="4351338"/>
          </a:xfrm>
        </p:spPr>
        <p:txBody>
          <a:bodyPr>
            <a:normAutofit fontScale="70000" lnSpcReduction="20000"/>
          </a:bodyPr>
          <a:lstStyle/>
          <a:p>
            <a:endParaRPr lang="en-US" sz="4000" b="1" dirty="0"/>
          </a:p>
          <a:p>
            <a:pPr>
              <a:buFont typeface="Wingdings" panose="05000000000000000000" pitchFamily="2" charset="2"/>
              <a:buChar char="Ø"/>
            </a:pPr>
            <a:r>
              <a:rPr lang="en-US" sz="4000" b="1" dirty="0"/>
              <a:t>Aspects of AI - Cybersecurity:</a:t>
            </a:r>
          </a:p>
          <a:p>
            <a:pPr>
              <a:buFont typeface="Wingdings" panose="05000000000000000000" pitchFamily="2" charset="2"/>
              <a:buChar char="§"/>
            </a:pPr>
            <a:r>
              <a:rPr lang="en-US" sz="4000" dirty="0"/>
              <a:t>AI – Mental state</a:t>
            </a:r>
          </a:p>
          <a:p>
            <a:pPr>
              <a:buFont typeface="Wingdings" panose="05000000000000000000" pitchFamily="2" charset="2"/>
              <a:buChar char="§"/>
            </a:pPr>
            <a:r>
              <a:rPr lang="en-US" sz="4000" dirty="0"/>
              <a:t>Acute Stress </a:t>
            </a:r>
          </a:p>
          <a:p>
            <a:pPr>
              <a:buFont typeface="Wingdings" panose="05000000000000000000" pitchFamily="2" charset="2"/>
              <a:buChar char="§"/>
            </a:pPr>
            <a:r>
              <a:rPr lang="en-US" sz="4000" dirty="0"/>
              <a:t>Emotion</a:t>
            </a:r>
          </a:p>
        </p:txBody>
      </p:sp>
      <p:sp>
        <p:nvSpPr>
          <p:cNvPr id="6" name="Content Placeholder 5">
            <a:extLst>
              <a:ext uri="{FF2B5EF4-FFF2-40B4-BE49-F238E27FC236}">
                <a16:creationId xmlns:a16="http://schemas.microsoft.com/office/drawing/2014/main" id="{19C684F3-1CA8-40ED-BCFE-1F4994A76866}"/>
              </a:ext>
            </a:extLst>
          </p:cNvPr>
          <p:cNvSpPr>
            <a:spLocks noGrp="1"/>
          </p:cNvSpPr>
          <p:nvPr>
            <p:ph sz="half" idx="2"/>
          </p:nvPr>
        </p:nvSpPr>
        <p:spPr>
          <a:xfrm>
            <a:off x="4684643" y="1825625"/>
            <a:ext cx="6669157" cy="4351338"/>
          </a:xfrm>
        </p:spPr>
        <p:txBody>
          <a:bodyPr>
            <a:normAutofit fontScale="70000" lnSpcReduction="20000"/>
          </a:bodyPr>
          <a:lstStyle/>
          <a:p>
            <a:r>
              <a:rPr lang="en-US" sz="3300" b="1" dirty="0"/>
              <a:t>Decision Making</a:t>
            </a:r>
            <a:r>
              <a:rPr lang="en-US" sz="3300" dirty="0"/>
              <a:t>: AI can assist pilots in multiple failures providing validated real time options</a:t>
            </a:r>
          </a:p>
          <a:p>
            <a:endParaRPr lang="en-US" sz="3300" b="1" dirty="0"/>
          </a:p>
          <a:p>
            <a:r>
              <a:rPr lang="en-US" sz="3300" b="1" dirty="0"/>
              <a:t>Attention and Vigilance</a:t>
            </a:r>
            <a:r>
              <a:rPr lang="en-US" sz="3300" dirty="0"/>
              <a:t>: Biometrics can prevent mental state issues – pilot incapacitation and cybersecurity threats.</a:t>
            </a:r>
          </a:p>
          <a:p>
            <a:endParaRPr lang="en-US" sz="3300" b="1" dirty="0"/>
          </a:p>
          <a:p>
            <a:r>
              <a:rPr lang="en-US" sz="3300" b="1" dirty="0"/>
              <a:t>Stress and Emotional Regulation</a:t>
            </a:r>
            <a:r>
              <a:rPr lang="en-US" sz="3300" dirty="0"/>
              <a:t>: The demands of managing complex systems and decision-making under stress can exacerbate fatigue. </a:t>
            </a:r>
          </a:p>
          <a:p>
            <a:r>
              <a:rPr lang="en-US" sz="3300" dirty="0"/>
              <a:t>Pilots under fatigue or stress may have a reduced capacity for managing emotions, potentially leading to overreaction or disengagement in critical situations.</a:t>
            </a:r>
          </a:p>
          <a:p>
            <a:endParaRPr lang="en-US" dirty="0"/>
          </a:p>
        </p:txBody>
      </p:sp>
      <p:pic>
        <p:nvPicPr>
          <p:cNvPr id="17" name="Picture 16">
            <a:extLst>
              <a:ext uri="{FF2B5EF4-FFF2-40B4-BE49-F238E27FC236}">
                <a16:creationId xmlns:a16="http://schemas.microsoft.com/office/drawing/2014/main" id="{26A450C3-A882-4B78-B680-6C4B219C40A8}"/>
              </a:ext>
            </a:extLst>
          </p:cNvPr>
          <p:cNvPicPr>
            <a:picLocks noChangeAspect="1"/>
          </p:cNvPicPr>
          <p:nvPr/>
        </p:nvPicPr>
        <p:blipFill>
          <a:blip r:embed="rId2"/>
          <a:stretch>
            <a:fillRect/>
          </a:stretch>
        </p:blipFill>
        <p:spPr>
          <a:xfrm>
            <a:off x="0" y="0"/>
            <a:ext cx="12192000" cy="1576815"/>
          </a:xfrm>
          <a:prstGeom prst="rect">
            <a:avLst/>
          </a:prstGeom>
        </p:spPr>
      </p:pic>
      <p:pic>
        <p:nvPicPr>
          <p:cNvPr id="7" name="Picture 6">
            <a:extLst>
              <a:ext uri="{FF2B5EF4-FFF2-40B4-BE49-F238E27FC236}">
                <a16:creationId xmlns:a16="http://schemas.microsoft.com/office/drawing/2014/main" id="{0741638F-2A01-4935-AB96-3AF72F694388}"/>
              </a:ext>
            </a:extLst>
          </p:cNvPr>
          <p:cNvPicPr>
            <a:picLocks noChangeAspect="1"/>
          </p:cNvPicPr>
          <p:nvPr/>
        </p:nvPicPr>
        <p:blipFill>
          <a:blip r:embed="rId3"/>
          <a:stretch>
            <a:fillRect/>
          </a:stretch>
        </p:blipFill>
        <p:spPr>
          <a:xfrm>
            <a:off x="290302" y="4257569"/>
            <a:ext cx="4193492" cy="1386876"/>
          </a:xfrm>
          <a:prstGeom prst="rect">
            <a:avLst/>
          </a:prstGeom>
        </p:spPr>
      </p:pic>
    </p:spTree>
    <p:extLst>
      <p:ext uri="{BB962C8B-B14F-4D97-AF65-F5344CB8AC3E}">
        <p14:creationId xmlns:p14="http://schemas.microsoft.com/office/powerpoint/2010/main" val="1759021551"/>
      </p:ext>
    </p:extLst>
  </p:cSld>
  <p:clrMapOvr>
    <a:masterClrMapping/>
  </p:clrMapOvr>
  <mc:AlternateContent xmlns:mc="http://schemas.openxmlformats.org/markup-compatibility/2006">
    <mc:Choice xmlns:p14="http://schemas.microsoft.com/office/powerpoint/2010/main" Requires="p14">
      <p:transition p14:dur="0" advTm="64282"/>
    </mc:Choice>
    <mc:Fallback>
      <p:transition advTm="6428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78545AE-C96E-4D1F-8D14-1DA94FDE844C}"/>
              </a:ext>
            </a:extLst>
          </p:cNvPr>
          <p:cNvSpPr>
            <a:spLocks noGrp="1"/>
          </p:cNvSpPr>
          <p:nvPr>
            <p:ph type="title"/>
          </p:nvPr>
        </p:nvSpPr>
        <p:spPr/>
        <p:txBody>
          <a:bodyPr>
            <a:normAutofit/>
          </a:bodyPr>
          <a:lstStyle/>
          <a:p>
            <a:r>
              <a:rPr lang="en-US" sz="4000" dirty="0">
                <a:solidFill>
                  <a:srgbClr val="FFFFFF"/>
                </a:solidFill>
              </a:rPr>
              <a:t>Recent Studies - Why Measure Fatigue?</a:t>
            </a:r>
          </a:p>
        </p:txBody>
      </p:sp>
      <p:sp>
        <p:nvSpPr>
          <p:cNvPr id="5" name="Content Placeholder 4">
            <a:extLst>
              <a:ext uri="{FF2B5EF4-FFF2-40B4-BE49-F238E27FC236}">
                <a16:creationId xmlns:a16="http://schemas.microsoft.com/office/drawing/2014/main" id="{E2A00F80-A0BD-4387-9452-0E60263D7B9B}"/>
              </a:ext>
            </a:extLst>
          </p:cNvPr>
          <p:cNvSpPr>
            <a:spLocks noGrp="1"/>
          </p:cNvSpPr>
          <p:nvPr>
            <p:ph sz="half" idx="1"/>
          </p:nvPr>
        </p:nvSpPr>
        <p:spPr>
          <a:xfrm>
            <a:off x="0" y="1825625"/>
            <a:ext cx="6019800" cy="4351338"/>
          </a:xfrm>
        </p:spPr>
        <p:txBody>
          <a:bodyPr>
            <a:normAutofit fontScale="70000" lnSpcReduction="20000"/>
          </a:bodyPr>
          <a:lstStyle/>
          <a:p>
            <a:pPr algn="just">
              <a:buFont typeface="Wingdings" panose="05000000000000000000" pitchFamily="2" charset="2"/>
              <a:buChar char="Ø"/>
            </a:pPr>
            <a:r>
              <a:rPr lang="en-US" b="1" dirty="0"/>
              <a:t>Machine Learning for Predictive Analytics in Health Monitoring</a:t>
            </a:r>
          </a:p>
        </p:txBody>
      </p:sp>
      <p:sp>
        <p:nvSpPr>
          <p:cNvPr id="6" name="Content Placeholder 5">
            <a:extLst>
              <a:ext uri="{FF2B5EF4-FFF2-40B4-BE49-F238E27FC236}">
                <a16:creationId xmlns:a16="http://schemas.microsoft.com/office/drawing/2014/main" id="{19C684F3-1CA8-40ED-BCFE-1F4994A76866}"/>
              </a:ext>
            </a:extLst>
          </p:cNvPr>
          <p:cNvSpPr>
            <a:spLocks noGrp="1"/>
          </p:cNvSpPr>
          <p:nvPr>
            <p:ph sz="half" idx="2"/>
          </p:nvPr>
        </p:nvSpPr>
        <p:spPr/>
        <p:txBody>
          <a:bodyPr>
            <a:normAutofit fontScale="70000" lnSpcReduction="20000"/>
          </a:bodyPr>
          <a:lstStyle/>
          <a:p>
            <a:endParaRPr lang="en-US" dirty="0"/>
          </a:p>
          <a:p>
            <a:pPr algn="just"/>
            <a:r>
              <a:rPr lang="en-US" b="1" dirty="0"/>
              <a:t>Machine Learning for Predictive Analytics in Health Monitoring</a:t>
            </a:r>
          </a:p>
          <a:p>
            <a:pPr algn="just"/>
            <a:r>
              <a:rPr lang="en-US" b="1" dirty="0"/>
              <a:t>Example: Heart Rate Variability (HRV) for Stress and Workload Management</a:t>
            </a:r>
            <a:endParaRPr lang="en-US" dirty="0"/>
          </a:p>
          <a:p>
            <a:pPr lvl="1" algn="just"/>
            <a:r>
              <a:rPr lang="en-US" b="1" dirty="0"/>
              <a:t>Technology</a:t>
            </a:r>
            <a:r>
              <a:rPr lang="en-US" dirty="0"/>
              <a:t>: Support Vector Machines (SVM) or Random Forest algorithms.</a:t>
            </a:r>
          </a:p>
          <a:p>
            <a:pPr lvl="1" algn="just"/>
            <a:r>
              <a:rPr lang="en-US" b="1" dirty="0"/>
              <a:t>Application</a:t>
            </a:r>
            <a:r>
              <a:rPr lang="en-US" dirty="0"/>
              <a:t>: Wearable devices equipped with HRV sensors can collect data on pilots' physiological responses. AI algorithms analyze this data to detect patterns associated with stress or excessive workload. For instance, Garmin and Polar devices are used to monitor HRV, offering insights into the autonomic nervous system's activity.</a:t>
            </a:r>
          </a:p>
          <a:p>
            <a:pPr lvl="1" algn="just"/>
            <a:r>
              <a:rPr lang="en-US" b="1" dirty="0"/>
              <a:t>Impact</a:t>
            </a:r>
            <a:r>
              <a:rPr lang="en-US" dirty="0"/>
              <a:t>: Assisting in managing pilots' workloads and stress levels, potentially reducing the risk of error due to cognitive overload or fatigue.</a:t>
            </a:r>
          </a:p>
          <a:p>
            <a:endParaRPr lang="en-US" dirty="0"/>
          </a:p>
        </p:txBody>
      </p:sp>
      <p:pic>
        <p:nvPicPr>
          <p:cNvPr id="17" name="Picture 16">
            <a:extLst>
              <a:ext uri="{FF2B5EF4-FFF2-40B4-BE49-F238E27FC236}">
                <a16:creationId xmlns:a16="http://schemas.microsoft.com/office/drawing/2014/main" id="{26A450C3-A882-4B78-B680-6C4B219C40A8}"/>
              </a:ext>
            </a:extLst>
          </p:cNvPr>
          <p:cNvPicPr>
            <a:picLocks noChangeAspect="1"/>
          </p:cNvPicPr>
          <p:nvPr/>
        </p:nvPicPr>
        <p:blipFill>
          <a:blip r:embed="rId2"/>
          <a:stretch>
            <a:fillRect/>
          </a:stretch>
        </p:blipFill>
        <p:spPr>
          <a:xfrm>
            <a:off x="0" y="0"/>
            <a:ext cx="12192000" cy="1576815"/>
          </a:xfrm>
          <a:prstGeom prst="rect">
            <a:avLst/>
          </a:prstGeom>
        </p:spPr>
      </p:pic>
      <p:pic>
        <p:nvPicPr>
          <p:cNvPr id="13316" name="Picture 4" descr="Healthcare">
            <a:extLst>
              <a:ext uri="{FF2B5EF4-FFF2-40B4-BE49-F238E27FC236}">
                <a16:creationId xmlns:a16="http://schemas.microsoft.com/office/drawing/2014/main" id="{EAC05E31-044E-4933-9FF7-EF0AC1F44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13" y="3177207"/>
            <a:ext cx="5287617" cy="2643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257066"/>
      </p:ext>
    </p:extLst>
  </p:cSld>
  <p:clrMapOvr>
    <a:masterClrMapping/>
  </p:clrMapOvr>
  <mc:AlternateContent xmlns:mc="http://schemas.openxmlformats.org/markup-compatibility/2006">
    <mc:Choice xmlns:p14="http://schemas.microsoft.com/office/powerpoint/2010/main" Requires="p14">
      <p:transition p14:dur="0" advTm="60435"/>
    </mc:Choice>
    <mc:Fallback>
      <p:transition advTm="6043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78545AE-C96E-4D1F-8D14-1DA94FDE844C}"/>
              </a:ext>
            </a:extLst>
          </p:cNvPr>
          <p:cNvSpPr>
            <a:spLocks noGrp="1"/>
          </p:cNvSpPr>
          <p:nvPr>
            <p:ph type="title"/>
          </p:nvPr>
        </p:nvSpPr>
        <p:spPr/>
        <p:txBody>
          <a:bodyPr>
            <a:normAutofit/>
          </a:bodyPr>
          <a:lstStyle/>
          <a:p>
            <a:r>
              <a:rPr lang="en-US" sz="4000" dirty="0">
                <a:solidFill>
                  <a:srgbClr val="FFFFFF"/>
                </a:solidFill>
              </a:rPr>
              <a:t>Recent Studies - Why Measure Fatigue?</a:t>
            </a:r>
          </a:p>
        </p:txBody>
      </p:sp>
      <p:sp>
        <p:nvSpPr>
          <p:cNvPr id="5" name="Content Placeholder 4">
            <a:extLst>
              <a:ext uri="{FF2B5EF4-FFF2-40B4-BE49-F238E27FC236}">
                <a16:creationId xmlns:a16="http://schemas.microsoft.com/office/drawing/2014/main" id="{E2A00F80-A0BD-4387-9452-0E60263D7B9B}"/>
              </a:ext>
            </a:extLst>
          </p:cNvPr>
          <p:cNvSpPr>
            <a:spLocks noGrp="1"/>
          </p:cNvSpPr>
          <p:nvPr>
            <p:ph sz="half" idx="1"/>
          </p:nvPr>
        </p:nvSpPr>
        <p:spPr>
          <a:xfrm>
            <a:off x="235226" y="1744289"/>
            <a:ext cx="5708374" cy="891071"/>
          </a:xfrm>
        </p:spPr>
        <p:txBody>
          <a:bodyPr>
            <a:normAutofit fontScale="85000" lnSpcReduction="10000"/>
          </a:bodyPr>
          <a:lstStyle/>
          <a:p>
            <a:pPr algn="just">
              <a:buFont typeface="Wingdings" panose="05000000000000000000" pitchFamily="2" charset="2"/>
              <a:buChar char="Ø"/>
            </a:pPr>
            <a:r>
              <a:rPr lang="en-US" b="1" dirty="0"/>
              <a:t>Deep Learning for Anomaly Detection in Physiological Data</a:t>
            </a:r>
          </a:p>
          <a:p>
            <a:pPr algn="just"/>
            <a:endParaRPr lang="en-US" b="1" dirty="0"/>
          </a:p>
        </p:txBody>
      </p:sp>
      <p:sp>
        <p:nvSpPr>
          <p:cNvPr id="6" name="Content Placeholder 5">
            <a:extLst>
              <a:ext uri="{FF2B5EF4-FFF2-40B4-BE49-F238E27FC236}">
                <a16:creationId xmlns:a16="http://schemas.microsoft.com/office/drawing/2014/main" id="{19C684F3-1CA8-40ED-BCFE-1F4994A76866}"/>
              </a:ext>
            </a:extLst>
          </p:cNvPr>
          <p:cNvSpPr>
            <a:spLocks noGrp="1"/>
          </p:cNvSpPr>
          <p:nvPr>
            <p:ph sz="half" idx="2"/>
          </p:nvPr>
        </p:nvSpPr>
        <p:spPr/>
        <p:txBody>
          <a:bodyPr>
            <a:normAutofit fontScale="85000" lnSpcReduction="10000"/>
          </a:bodyPr>
          <a:lstStyle/>
          <a:p>
            <a:pPr algn="just"/>
            <a:r>
              <a:rPr lang="en-US" b="1" dirty="0"/>
              <a:t>Example: EEG for Cognitive State Monitoring</a:t>
            </a:r>
            <a:endParaRPr lang="en-US" dirty="0"/>
          </a:p>
          <a:p>
            <a:pPr lvl="1" algn="just"/>
            <a:r>
              <a:rPr lang="en-US" b="1" dirty="0"/>
              <a:t>Technology</a:t>
            </a:r>
            <a:r>
              <a:rPr lang="en-US" dirty="0"/>
              <a:t>: Recurrent Neural Networks (RNN) or Long Short-Term Memory (LSTM) networks.</a:t>
            </a:r>
          </a:p>
          <a:p>
            <a:pPr lvl="1" algn="just"/>
            <a:r>
              <a:rPr lang="en-US" b="1" dirty="0"/>
              <a:t>Application</a:t>
            </a:r>
            <a:r>
              <a:rPr lang="en-US" dirty="0"/>
              <a:t>: Devices like the KKK EEG headset can monitor brainwave patterns. AI algorithms analyze these patterns to detect anomalies or changes that may indicate fatigue, decreased attention, or other cognitive states that could impact pilot performance.</a:t>
            </a:r>
          </a:p>
          <a:p>
            <a:pPr lvl="1" algn="just"/>
            <a:r>
              <a:rPr lang="en-US" b="1" dirty="0"/>
              <a:t>Impact</a:t>
            </a:r>
            <a:r>
              <a:rPr lang="en-US" dirty="0"/>
              <a:t>: Providing insights into pilots' cognitive workload and mental state, facilitating interventions to maintain optimal cognitive function during flights.</a:t>
            </a:r>
          </a:p>
          <a:p>
            <a:endParaRPr lang="en-US" dirty="0"/>
          </a:p>
        </p:txBody>
      </p:sp>
      <p:pic>
        <p:nvPicPr>
          <p:cNvPr id="17" name="Picture 16">
            <a:extLst>
              <a:ext uri="{FF2B5EF4-FFF2-40B4-BE49-F238E27FC236}">
                <a16:creationId xmlns:a16="http://schemas.microsoft.com/office/drawing/2014/main" id="{26A450C3-A882-4B78-B680-6C4B219C40A8}"/>
              </a:ext>
            </a:extLst>
          </p:cNvPr>
          <p:cNvPicPr>
            <a:picLocks noChangeAspect="1"/>
          </p:cNvPicPr>
          <p:nvPr/>
        </p:nvPicPr>
        <p:blipFill>
          <a:blip r:embed="rId2"/>
          <a:stretch>
            <a:fillRect/>
          </a:stretch>
        </p:blipFill>
        <p:spPr>
          <a:xfrm>
            <a:off x="0" y="0"/>
            <a:ext cx="12192000" cy="1576815"/>
          </a:xfrm>
          <a:prstGeom prst="rect">
            <a:avLst/>
          </a:prstGeom>
        </p:spPr>
      </p:pic>
      <p:pic>
        <p:nvPicPr>
          <p:cNvPr id="14338" name="Picture 2" descr="https://www.frontiersin.org/files/Articles/961724/fphys-13-961724-HTML/image_m/fphys-13-961724-g002.jpg">
            <a:extLst>
              <a:ext uri="{FF2B5EF4-FFF2-40B4-BE49-F238E27FC236}">
                <a16:creationId xmlns:a16="http://schemas.microsoft.com/office/drawing/2014/main" id="{369EAED5-DFAD-4DB5-85DE-4C85FE962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21" y="2802834"/>
            <a:ext cx="5112849" cy="3031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230611"/>
      </p:ext>
    </p:extLst>
  </p:cSld>
  <p:clrMapOvr>
    <a:masterClrMapping/>
  </p:clrMapOvr>
  <mc:AlternateContent xmlns:mc="http://schemas.openxmlformats.org/markup-compatibility/2006">
    <mc:Choice xmlns:p14="http://schemas.microsoft.com/office/powerpoint/2010/main" Requires="p14">
      <p:transition p14:dur="0" advTm="31891"/>
    </mc:Choice>
    <mc:Fallback>
      <p:transition advTm="3189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78545AE-C96E-4D1F-8D14-1DA94FDE844C}"/>
              </a:ext>
            </a:extLst>
          </p:cNvPr>
          <p:cNvSpPr>
            <a:spLocks noGrp="1"/>
          </p:cNvSpPr>
          <p:nvPr>
            <p:ph type="title"/>
          </p:nvPr>
        </p:nvSpPr>
        <p:spPr/>
        <p:txBody>
          <a:bodyPr>
            <a:normAutofit/>
          </a:bodyPr>
          <a:lstStyle/>
          <a:p>
            <a:r>
              <a:rPr lang="en-US" sz="4000" dirty="0">
                <a:solidFill>
                  <a:srgbClr val="FFFFFF"/>
                </a:solidFill>
              </a:rPr>
              <a:t>Recent Studies - Why Measure Fatigue?</a:t>
            </a:r>
          </a:p>
        </p:txBody>
      </p:sp>
      <p:sp>
        <p:nvSpPr>
          <p:cNvPr id="5" name="Content Placeholder 4">
            <a:extLst>
              <a:ext uri="{FF2B5EF4-FFF2-40B4-BE49-F238E27FC236}">
                <a16:creationId xmlns:a16="http://schemas.microsoft.com/office/drawing/2014/main" id="{E2A00F80-A0BD-4387-9452-0E60263D7B9B}"/>
              </a:ext>
            </a:extLst>
          </p:cNvPr>
          <p:cNvSpPr>
            <a:spLocks noGrp="1"/>
          </p:cNvSpPr>
          <p:nvPr>
            <p:ph sz="half" idx="1"/>
          </p:nvPr>
        </p:nvSpPr>
        <p:spPr>
          <a:xfrm>
            <a:off x="125896" y="1825625"/>
            <a:ext cx="5893904" cy="4351338"/>
          </a:xfrm>
        </p:spPr>
        <p:txBody>
          <a:bodyPr>
            <a:normAutofit fontScale="85000" lnSpcReduction="10000"/>
          </a:bodyPr>
          <a:lstStyle/>
          <a:p>
            <a:pPr>
              <a:buFont typeface="Wingdings" panose="05000000000000000000" pitchFamily="2" charset="2"/>
              <a:buChar char="Ø"/>
            </a:pPr>
            <a:r>
              <a:rPr lang="en-US" b="1" dirty="0"/>
              <a:t>Natural Language Processing (NLP) for Stress Detection in Communication</a:t>
            </a:r>
          </a:p>
          <a:p>
            <a:pPr>
              <a:buFont typeface="Wingdings" panose="05000000000000000000" pitchFamily="2" charset="2"/>
              <a:buChar char="Ø"/>
            </a:pPr>
            <a:r>
              <a:rPr lang="en-US" b="1" dirty="0"/>
              <a:t>Simulated Air Traffic Control Environment</a:t>
            </a:r>
          </a:p>
          <a:p>
            <a:pPr algn="just"/>
            <a:endParaRPr lang="en-US" b="1" dirty="0"/>
          </a:p>
        </p:txBody>
      </p:sp>
      <p:sp>
        <p:nvSpPr>
          <p:cNvPr id="6" name="Content Placeholder 5">
            <a:extLst>
              <a:ext uri="{FF2B5EF4-FFF2-40B4-BE49-F238E27FC236}">
                <a16:creationId xmlns:a16="http://schemas.microsoft.com/office/drawing/2014/main" id="{19C684F3-1CA8-40ED-BCFE-1F4994A76866}"/>
              </a:ext>
            </a:extLst>
          </p:cNvPr>
          <p:cNvSpPr>
            <a:spLocks noGrp="1"/>
          </p:cNvSpPr>
          <p:nvPr>
            <p:ph sz="half" idx="2"/>
          </p:nvPr>
        </p:nvSpPr>
        <p:spPr/>
        <p:txBody>
          <a:bodyPr>
            <a:normAutofit fontScale="85000" lnSpcReduction="10000"/>
          </a:bodyPr>
          <a:lstStyle/>
          <a:p>
            <a:pPr algn="just"/>
            <a:r>
              <a:rPr lang="en-US" b="1" dirty="0"/>
              <a:t>Example: Voice Analysis for Stress and Emotional State Assessment</a:t>
            </a:r>
            <a:endParaRPr lang="en-US" dirty="0"/>
          </a:p>
          <a:p>
            <a:pPr lvl="1" algn="just"/>
            <a:r>
              <a:rPr lang="en-US" b="1" dirty="0"/>
              <a:t>Technology</a:t>
            </a:r>
            <a:r>
              <a:rPr lang="en-US" dirty="0"/>
              <a:t>: NLP and sentiment analysis algorithms.</a:t>
            </a:r>
          </a:p>
          <a:p>
            <a:pPr lvl="1" algn="just"/>
            <a:r>
              <a:rPr lang="en-US" b="1" dirty="0"/>
              <a:t>Application</a:t>
            </a:r>
            <a:r>
              <a:rPr lang="en-US" dirty="0"/>
              <a:t>: Analyzing communication between pilots and air traffic control to detect signs of stress or confusion in voice patterns. Technologies developed by companies like IBM or Nuance Communications can assess tone, pitch, and speech rate to provide insights into the speaker's emotional state.</a:t>
            </a:r>
          </a:p>
          <a:p>
            <a:pPr lvl="1" algn="just"/>
            <a:r>
              <a:rPr lang="en-US" b="1" dirty="0"/>
              <a:t>Impact</a:t>
            </a:r>
            <a:r>
              <a:rPr lang="en-US" dirty="0"/>
              <a:t>: Enhancing situational awareness and ensuring effective communication, crucial for maintaining safety standards in high-stress environments.</a:t>
            </a:r>
          </a:p>
          <a:p>
            <a:endParaRPr lang="en-US" dirty="0"/>
          </a:p>
        </p:txBody>
      </p:sp>
      <p:pic>
        <p:nvPicPr>
          <p:cNvPr id="17" name="Picture 16">
            <a:extLst>
              <a:ext uri="{FF2B5EF4-FFF2-40B4-BE49-F238E27FC236}">
                <a16:creationId xmlns:a16="http://schemas.microsoft.com/office/drawing/2014/main" id="{26A450C3-A882-4B78-B680-6C4B219C40A8}"/>
              </a:ext>
            </a:extLst>
          </p:cNvPr>
          <p:cNvPicPr>
            <a:picLocks noChangeAspect="1"/>
          </p:cNvPicPr>
          <p:nvPr/>
        </p:nvPicPr>
        <p:blipFill>
          <a:blip r:embed="rId2"/>
          <a:stretch>
            <a:fillRect/>
          </a:stretch>
        </p:blipFill>
        <p:spPr>
          <a:xfrm>
            <a:off x="0" y="0"/>
            <a:ext cx="12192000" cy="1576815"/>
          </a:xfrm>
          <a:prstGeom prst="rect">
            <a:avLst/>
          </a:prstGeom>
        </p:spPr>
      </p:pic>
      <p:pic>
        <p:nvPicPr>
          <p:cNvPr id="7170" name="Picture 2" descr="FAA Level D Solution">
            <a:extLst>
              <a:ext uri="{FF2B5EF4-FFF2-40B4-BE49-F238E27FC236}">
                <a16:creationId xmlns:a16="http://schemas.microsoft.com/office/drawing/2014/main" id="{5F522EB4-BA38-4B87-8740-FA4154583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866" y="3773701"/>
            <a:ext cx="3849342" cy="2209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03870"/>
      </p:ext>
    </p:extLst>
  </p:cSld>
  <p:clrMapOvr>
    <a:masterClrMapping/>
  </p:clrMapOvr>
  <mc:AlternateContent xmlns:mc="http://schemas.openxmlformats.org/markup-compatibility/2006">
    <mc:Choice xmlns:p14="http://schemas.microsoft.com/office/powerpoint/2010/main" Requires="p14">
      <p:transition p14:dur="0" advTm="13607"/>
    </mc:Choice>
    <mc:Fallback>
      <p:transition advTm="1360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AFBB5-5A04-4863-A825-B341E81A9C64}"/>
              </a:ext>
            </a:extLst>
          </p:cNvPr>
          <p:cNvSpPr>
            <a:spLocks noGrp="1"/>
          </p:cNvSpPr>
          <p:nvPr>
            <p:ph type="title"/>
          </p:nvPr>
        </p:nvSpPr>
        <p:spPr>
          <a:xfrm>
            <a:off x="1752601" y="2000250"/>
            <a:ext cx="3200103" cy="914400"/>
          </a:xfrm>
        </p:spPr>
        <p:txBody>
          <a:bodyPr>
            <a:normAutofit fontScale="90000"/>
          </a:bodyPr>
          <a:lstStyle/>
          <a:p>
            <a:pPr>
              <a:defRPr/>
            </a:pPr>
            <a:r>
              <a:rPr lang="en-US" dirty="0">
                <a:solidFill>
                  <a:schemeClr val="tx1"/>
                </a:solidFill>
              </a:rPr>
              <a:t>On- going Challenges</a:t>
            </a:r>
          </a:p>
        </p:txBody>
      </p:sp>
      <p:sp>
        <p:nvSpPr>
          <p:cNvPr id="7" name="Content Placeholder 5">
            <a:extLst>
              <a:ext uri="{FF2B5EF4-FFF2-40B4-BE49-F238E27FC236}">
                <a16:creationId xmlns:a16="http://schemas.microsoft.com/office/drawing/2014/main" id="{3D1F64FC-8F48-4A0D-8FDF-05AFEB515101}"/>
              </a:ext>
            </a:extLst>
          </p:cNvPr>
          <p:cNvSpPr>
            <a:spLocks noGrp="1"/>
          </p:cNvSpPr>
          <p:nvPr>
            <p:ph idx="1"/>
          </p:nvPr>
        </p:nvSpPr>
        <p:spPr>
          <a:xfrm>
            <a:off x="5672690" y="1466436"/>
            <a:ext cx="5975971" cy="4600575"/>
          </a:xfrm>
        </p:spPr>
        <p:txBody>
          <a:bodyPr>
            <a:noAutofit/>
          </a:bodyPr>
          <a:lstStyle/>
          <a:p>
            <a:pPr marL="34290" indent="0">
              <a:buNone/>
              <a:defRPr/>
            </a:pPr>
            <a:endParaRPr lang="en-US" b="1" dirty="0"/>
          </a:p>
          <a:p>
            <a:pPr marL="320040" indent="-285750">
              <a:buFont typeface="Wingdings" panose="05000000000000000000" pitchFamily="2" charset="2"/>
              <a:buChar char="Ø"/>
              <a:defRPr/>
            </a:pPr>
            <a:r>
              <a:rPr lang="en-US" sz="1600" b="1" dirty="0"/>
              <a:t>Our research focuses on the following key aspects and applications : </a:t>
            </a:r>
          </a:p>
          <a:p>
            <a:pPr marL="34290" indent="0">
              <a:buNone/>
              <a:defRPr/>
            </a:pPr>
            <a:endParaRPr lang="en-US" sz="1600" dirty="0"/>
          </a:p>
          <a:p>
            <a:pPr>
              <a:defRPr/>
            </a:pPr>
            <a:r>
              <a:rPr lang="en-US" sz="1600" dirty="0"/>
              <a:t>Enhanced scenario-based training </a:t>
            </a:r>
          </a:p>
          <a:p>
            <a:pPr>
              <a:defRPr/>
            </a:pPr>
            <a:r>
              <a:rPr lang="en-US" sz="1600" dirty="0"/>
              <a:t>Improved situational awareness </a:t>
            </a:r>
          </a:p>
          <a:p>
            <a:pPr>
              <a:defRPr/>
            </a:pPr>
            <a:r>
              <a:rPr lang="en-US" sz="1600" dirty="0"/>
              <a:t>Emergency/abnormal situations communication and procedures training in Cybersecurity threats</a:t>
            </a:r>
          </a:p>
          <a:p>
            <a:pPr>
              <a:defRPr/>
            </a:pPr>
            <a:r>
              <a:rPr lang="en-US" sz="1600" dirty="0"/>
              <a:t>Radio discipline: phraseology and communication protocols </a:t>
            </a:r>
          </a:p>
          <a:p>
            <a:pPr>
              <a:defRPr/>
            </a:pPr>
            <a:r>
              <a:rPr lang="en-US" sz="1600" dirty="0"/>
              <a:t>Multi-aircraft scenarios for practicing communication and coordination </a:t>
            </a:r>
          </a:p>
          <a:p>
            <a:pPr>
              <a:defRPr/>
            </a:pPr>
            <a:r>
              <a:rPr lang="en-US" sz="1600" dirty="0"/>
              <a:t>ATC center, approach/departure, and tower control training </a:t>
            </a:r>
          </a:p>
          <a:p>
            <a:pPr>
              <a:defRPr/>
            </a:pPr>
            <a:r>
              <a:rPr lang="en-US" sz="1600" dirty="0"/>
              <a:t>Scalable training</a:t>
            </a:r>
          </a:p>
          <a:p>
            <a:pPr>
              <a:defRPr/>
            </a:pPr>
            <a:r>
              <a:rPr lang="en-US" sz="1600" dirty="0"/>
              <a:t>Training data analysis and performance feedback </a:t>
            </a:r>
          </a:p>
          <a:p>
            <a:pPr>
              <a:defRPr/>
            </a:pPr>
            <a:endParaRPr lang="en-US" dirty="0"/>
          </a:p>
          <a:p>
            <a:pPr marL="34290" indent="0">
              <a:buNone/>
              <a:defRPr/>
            </a:pPr>
            <a:endParaRPr lang="en-US" dirty="0"/>
          </a:p>
        </p:txBody>
      </p:sp>
      <p:pic>
        <p:nvPicPr>
          <p:cNvPr id="30724" name="Picture 3">
            <a:extLst>
              <a:ext uri="{FF2B5EF4-FFF2-40B4-BE49-F238E27FC236}">
                <a16:creationId xmlns:a16="http://schemas.microsoft.com/office/drawing/2014/main" id="{C679309F-AD5F-4A34-A646-EE78A6BEA3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1464" y="3455988"/>
            <a:ext cx="3868737"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ACC6EC4-325C-47DE-8CD2-1972681F87DF}"/>
              </a:ext>
            </a:extLst>
          </p:cNvPr>
          <p:cNvPicPr>
            <a:picLocks noChangeAspect="1"/>
          </p:cNvPicPr>
          <p:nvPr/>
        </p:nvPicPr>
        <p:blipFill>
          <a:blip r:embed="rId5"/>
          <a:stretch>
            <a:fillRect/>
          </a:stretch>
        </p:blipFill>
        <p:spPr>
          <a:xfrm>
            <a:off x="0" y="0"/>
            <a:ext cx="12192000" cy="157681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p14:dur="0" advTm="33315"/>
    </mc:Choice>
    <mc:Fallback>
      <p:transition advTm="3331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wheel(1)">
                                      <p:cBhvr>
                                        <p:cTn id="12" dur="2000"/>
                                        <p:tgtEl>
                                          <p:spTgt spid="7">
                                            <p:txEl>
                                              <p:pRg st="3" end="3"/>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wheel(1)">
                                      <p:cBhvr>
                                        <p:cTn id="15" dur="2000"/>
                                        <p:tgtEl>
                                          <p:spTgt spid="7">
                                            <p:txEl>
                                              <p:pRg st="4" end="4"/>
                                            </p:txEl>
                                          </p:spTgt>
                                        </p:tgtEl>
                                      </p:cBhvr>
                                    </p:animEffect>
                                  </p:childTnLst>
                                </p:cTn>
                              </p:par>
                              <p:par>
                                <p:cTn id="16" presetID="21" presetClass="entr" presetSubtype="1" fill="hold" nodeType="withEffect">
                                  <p:stCondLst>
                                    <p:cond delay="0"/>
                                  </p:stCondLst>
                                  <p:childTnLst>
                                    <p:set>
                                      <p:cBhvr>
                                        <p:cTn id="17" dur="1" fill="hold">
                                          <p:stCondLst>
                                            <p:cond delay="0"/>
                                          </p:stCondLst>
                                        </p:cTn>
                                        <p:tgtEl>
                                          <p:spTgt spid="7">
                                            <p:txEl>
                                              <p:pRg st="5" end="5"/>
                                            </p:txEl>
                                          </p:spTgt>
                                        </p:tgtEl>
                                        <p:attrNameLst>
                                          <p:attrName>style.visibility</p:attrName>
                                        </p:attrNameLst>
                                      </p:cBhvr>
                                      <p:to>
                                        <p:strVal val="visible"/>
                                      </p:to>
                                    </p:set>
                                    <p:animEffect transition="in" filter="wheel(1)">
                                      <p:cBhvr>
                                        <p:cTn id="18" dur="2000"/>
                                        <p:tgtEl>
                                          <p:spTgt spid="7">
                                            <p:txEl>
                                              <p:pRg st="5" end="5"/>
                                            </p:txEl>
                                          </p:spTgt>
                                        </p:tgtEl>
                                      </p:cBhvr>
                                    </p:animEffect>
                                  </p:childTnLst>
                                </p:cTn>
                              </p:par>
                              <p:par>
                                <p:cTn id="19" presetID="21" presetClass="entr" presetSubtype="1"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Effect transition="in" filter="wheel(1)">
                                      <p:cBhvr>
                                        <p:cTn id="21" dur="2000"/>
                                        <p:tgtEl>
                                          <p:spTgt spid="7">
                                            <p:txEl>
                                              <p:pRg st="6" end="6"/>
                                            </p:txEl>
                                          </p:spTgt>
                                        </p:tgtEl>
                                      </p:cBhvr>
                                    </p:animEffect>
                                  </p:childTnLst>
                                </p:cTn>
                              </p:par>
                              <p:par>
                                <p:cTn id="22" presetID="21" presetClass="entr" presetSubtype="1" fill="hold" nodeType="withEffect">
                                  <p:stCondLst>
                                    <p:cond delay="0"/>
                                  </p:stCondLst>
                                  <p:childTnLst>
                                    <p:set>
                                      <p:cBhvr>
                                        <p:cTn id="23" dur="1" fill="hold">
                                          <p:stCondLst>
                                            <p:cond delay="0"/>
                                          </p:stCondLst>
                                        </p:cTn>
                                        <p:tgtEl>
                                          <p:spTgt spid="7">
                                            <p:txEl>
                                              <p:pRg st="7" end="7"/>
                                            </p:txEl>
                                          </p:spTgt>
                                        </p:tgtEl>
                                        <p:attrNameLst>
                                          <p:attrName>style.visibility</p:attrName>
                                        </p:attrNameLst>
                                      </p:cBhvr>
                                      <p:to>
                                        <p:strVal val="visible"/>
                                      </p:to>
                                    </p:set>
                                    <p:animEffect transition="in" filter="wheel(1)">
                                      <p:cBhvr>
                                        <p:cTn id="24" dur="2000"/>
                                        <p:tgtEl>
                                          <p:spTgt spid="7">
                                            <p:txEl>
                                              <p:pRg st="7" end="7"/>
                                            </p:txEl>
                                          </p:spTgt>
                                        </p:tgtEl>
                                      </p:cBhvr>
                                    </p:animEffect>
                                  </p:childTnLst>
                                </p:cTn>
                              </p:par>
                              <p:par>
                                <p:cTn id="25" presetID="21" presetClass="entr" presetSubtype="1" fill="hold"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wheel(1)">
                                      <p:cBhvr>
                                        <p:cTn id="27" dur="2000"/>
                                        <p:tgtEl>
                                          <p:spTgt spid="7">
                                            <p:txEl>
                                              <p:pRg st="8" end="8"/>
                                            </p:txEl>
                                          </p:spTgt>
                                        </p:tgtEl>
                                      </p:cBhvr>
                                    </p:animEffect>
                                  </p:childTnLst>
                                </p:cTn>
                              </p:par>
                              <p:par>
                                <p:cTn id="28" presetID="21" presetClass="entr" presetSubtype="1" fill="hold" nodeType="withEffect">
                                  <p:stCondLst>
                                    <p:cond delay="0"/>
                                  </p:stCondLst>
                                  <p:childTnLst>
                                    <p:set>
                                      <p:cBhvr>
                                        <p:cTn id="29" dur="1" fill="hold">
                                          <p:stCondLst>
                                            <p:cond delay="0"/>
                                          </p:stCondLst>
                                        </p:cTn>
                                        <p:tgtEl>
                                          <p:spTgt spid="7">
                                            <p:txEl>
                                              <p:pRg st="9" end="9"/>
                                            </p:txEl>
                                          </p:spTgt>
                                        </p:tgtEl>
                                        <p:attrNameLst>
                                          <p:attrName>style.visibility</p:attrName>
                                        </p:attrNameLst>
                                      </p:cBhvr>
                                      <p:to>
                                        <p:strVal val="visible"/>
                                      </p:to>
                                    </p:set>
                                    <p:animEffect transition="in" filter="wheel(1)">
                                      <p:cBhvr>
                                        <p:cTn id="30" dur="2000"/>
                                        <p:tgtEl>
                                          <p:spTgt spid="7">
                                            <p:txEl>
                                              <p:pRg st="9" end="9"/>
                                            </p:txEl>
                                          </p:spTgt>
                                        </p:tgtEl>
                                      </p:cBhvr>
                                    </p:animEffect>
                                  </p:childTnLst>
                                </p:cTn>
                              </p:par>
                              <p:par>
                                <p:cTn id="31" presetID="21" presetClass="entr" presetSubtype="1" fill="hold" nodeType="with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animEffect transition="in" filter="wheel(1)">
                                      <p:cBhvr>
                                        <p:cTn id="33" dur="20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4448-E0FB-458F-90D7-FC9C934A8807}"/>
              </a:ext>
            </a:extLst>
          </p:cNvPr>
          <p:cNvSpPr>
            <a:spLocks noGrp="1"/>
          </p:cNvSpPr>
          <p:nvPr>
            <p:ph type="title"/>
          </p:nvPr>
        </p:nvSpPr>
        <p:spPr/>
        <p:txBody>
          <a:bodyPr>
            <a:normAutofit/>
          </a:bodyPr>
          <a:lstStyle/>
          <a:p>
            <a:r>
              <a:rPr lang="en-US" sz="4000" dirty="0">
                <a:solidFill>
                  <a:srgbClr val="FFFFFF"/>
                </a:solidFill>
              </a:rPr>
              <a:t>- Why Measure AI-Cybersecurity?</a:t>
            </a:r>
          </a:p>
        </p:txBody>
      </p:sp>
      <p:pic>
        <p:nvPicPr>
          <p:cNvPr id="7" name="Picture 6">
            <a:extLst>
              <a:ext uri="{FF2B5EF4-FFF2-40B4-BE49-F238E27FC236}">
                <a16:creationId xmlns:a16="http://schemas.microsoft.com/office/drawing/2014/main" id="{78CA1ABC-DC50-4ACC-9EA7-2BC6E90E6D4A}"/>
              </a:ext>
            </a:extLst>
          </p:cNvPr>
          <p:cNvPicPr>
            <a:picLocks noChangeAspect="1"/>
          </p:cNvPicPr>
          <p:nvPr/>
        </p:nvPicPr>
        <p:blipFill>
          <a:blip r:embed="rId2"/>
          <a:stretch>
            <a:fillRect/>
          </a:stretch>
        </p:blipFill>
        <p:spPr>
          <a:xfrm>
            <a:off x="0" y="0"/>
            <a:ext cx="12192000" cy="1576815"/>
          </a:xfrm>
          <a:prstGeom prst="rect">
            <a:avLst/>
          </a:prstGeom>
        </p:spPr>
      </p:pic>
      <p:sp>
        <p:nvSpPr>
          <p:cNvPr id="10" name="Content Placeholder 9">
            <a:extLst>
              <a:ext uri="{FF2B5EF4-FFF2-40B4-BE49-F238E27FC236}">
                <a16:creationId xmlns:a16="http://schemas.microsoft.com/office/drawing/2014/main" id="{E68C2D1F-9808-43F4-81BE-B1BE104F028A}"/>
              </a:ext>
            </a:extLst>
          </p:cNvPr>
          <p:cNvSpPr>
            <a:spLocks noGrp="1"/>
          </p:cNvSpPr>
          <p:nvPr>
            <p:ph sz="half" idx="2"/>
          </p:nvPr>
        </p:nvSpPr>
        <p:spPr>
          <a:xfrm>
            <a:off x="446567" y="2211571"/>
            <a:ext cx="8048847" cy="3965391"/>
          </a:xfrm>
        </p:spPr>
        <p:txBody>
          <a:bodyPr>
            <a:normAutofit fontScale="62500" lnSpcReduction="20000"/>
          </a:bodyPr>
          <a:lstStyle/>
          <a:p>
            <a:pPr algn="just">
              <a:buFont typeface="Wingdings" panose="05000000000000000000" pitchFamily="2" charset="2"/>
              <a:buChar char="Ø"/>
            </a:pPr>
            <a:r>
              <a:rPr lang="en-US" dirty="0"/>
              <a:t>Develop and implement a comprehensive program focusing on transportation cyber resilience principles and practices, tailored for online delivery. </a:t>
            </a:r>
          </a:p>
          <a:p>
            <a:pPr algn="just">
              <a:buFont typeface="Wingdings" panose="05000000000000000000" pitchFamily="2" charset="2"/>
              <a:buChar char="Ø"/>
            </a:pPr>
            <a:r>
              <a:rPr lang="en-US" dirty="0"/>
              <a:t>Participants will engage in simulated cyber attack scenarios relevant to transportation systems, utilizing our secure online environment. </a:t>
            </a:r>
          </a:p>
          <a:p>
            <a:pPr algn="just">
              <a:buFont typeface="Wingdings" panose="05000000000000000000" pitchFamily="2" charset="2"/>
              <a:buChar char="Ø"/>
            </a:pPr>
            <a:r>
              <a:rPr lang="en-US" dirty="0"/>
              <a:t>Throughout the training, we'll provide virtual training materials, resources, and expert guidance to support participants in understanding and addressing cybersecurity challenges specific to the transportation sector. </a:t>
            </a:r>
          </a:p>
          <a:p>
            <a:pPr algn="just">
              <a:buFont typeface="Wingdings" panose="05000000000000000000" pitchFamily="2" charset="2"/>
              <a:buChar char="Ø"/>
            </a:pPr>
            <a:r>
              <a:rPr lang="en-US" dirty="0"/>
              <a:t>Networking opportunities will be facilitated through online forums, webinars, and virtual meet-ups, enabling collaboration and knowledge exchange among participants, industry professionals, mentors, and peers. Evaluating and recognizing innovative solutions and exemplary performances will remain a priority, fostering excellence and continuous improvement in transportation cyber resilience strategies. </a:t>
            </a:r>
          </a:p>
          <a:p>
            <a:pPr algn="just">
              <a:buFont typeface="Wingdings" panose="05000000000000000000" pitchFamily="2" charset="2"/>
              <a:buChar char="Ø"/>
            </a:pPr>
            <a:r>
              <a:rPr lang="en-US" dirty="0"/>
              <a:t>Collaborating with industry partners and stakeholders (EATEO), we’ll ensure the training objectives and outcomes are relevant and applicable within the evolving landscape of online transportation cybersecurity.</a:t>
            </a:r>
          </a:p>
        </p:txBody>
      </p:sp>
      <p:pic>
        <p:nvPicPr>
          <p:cNvPr id="9" name="Picture 8">
            <a:extLst>
              <a:ext uri="{FF2B5EF4-FFF2-40B4-BE49-F238E27FC236}">
                <a16:creationId xmlns:a16="http://schemas.microsoft.com/office/drawing/2014/main" id="{64107E74-2C98-46B2-B08D-4D7724CEE6EA}"/>
              </a:ext>
            </a:extLst>
          </p:cNvPr>
          <p:cNvPicPr>
            <a:picLocks noChangeAspect="1"/>
          </p:cNvPicPr>
          <p:nvPr/>
        </p:nvPicPr>
        <p:blipFill rotWithShape="1">
          <a:blip r:embed="rId3">
            <a:extLst>
              <a:ext uri="{28A0092B-C50C-407E-A947-70E740481C1C}">
                <a14:useLocalDpi xmlns:a14="http://schemas.microsoft.com/office/drawing/2010/main" val="0"/>
              </a:ext>
            </a:extLst>
          </a:blip>
          <a:srcRect t="22993" b="9930"/>
          <a:stretch/>
        </p:blipFill>
        <p:spPr>
          <a:xfrm>
            <a:off x="8754008" y="1722585"/>
            <a:ext cx="3168763" cy="4210382"/>
          </a:xfrm>
          <a:prstGeom prst="rect">
            <a:avLst/>
          </a:prstGeom>
        </p:spPr>
      </p:pic>
    </p:spTree>
    <p:extLst>
      <p:ext uri="{BB962C8B-B14F-4D97-AF65-F5344CB8AC3E}">
        <p14:creationId xmlns:p14="http://schemas.microsoft.com/office/powerpoint/2010/main" val="1065010327"/>
      </p:ext>
    </p:extLst>
  </p:cSld>
  <p:clrMapOvr>
    <a:masterClrMapping/>
  </p:clrMapOvr>
  <mc:AlternateContent xmlns:mc="http://schemas.openxmlformats.org/markup-compatibility/2006">
    <mc:Choice xmlns:p14="http://schemas.microsoft.com/office/powerpoint/2010/main" Requires="p14">
      <p:transition p14:dur="0" advTm="23520"/>
    </mc:Choice>
    <mc:Fallback>
      <p:transition advTm="2352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9F65BF9-3D20-4FB0-B9EE-D220C6162D98}"/>
              </a:ext>
            </a:extLst>
          </p:cNvPr>
          <p:cNvSpPr>
            <a:spLocks noGrp="1"/>
          </p:cNvSpPr>
          <p:nvPr>
            <p:ph idx="1"/>
          </p:nvPr>
        </p:nvSpPr>
        <p:spPr>
          <a:xfrm>
            <a:off x="1217934" y="1828800"/>
            <a:ext cx="3582666" cy="4343400"/>
          </a:xfrm>
        </p:spPr>
        <p:txBody>
          <a:bodyPr/>
          <a:lstStyle/>
          <a:p>
            <a:endParaRPr lang="en-US" dirty="0"/>
          </a:p>
          <a:p>
            <a:r>
              <a:rPr lang="en-US" b="1" dirty="0"/>
              <a:t>Introduction </a:t>
            </a:r>
          </a:p>
          <a:p>
            <a:r>
              <a:rPr lang="en-US" b="1" dirty="0"/>
              <a:t>Recent Studies </a:t>
            </a:r>
          </a:p>
          <a:p>
            <a:r>
              <a:rPr lang="en-US" b="1" dirty="0"/>
              <a:t>Ongoing Studies </a:t>
            </a:r>
          </a:p>
          <a:p>
            <a:r>
              <a:rPr lang="en-US" b="1" dirty="0"/>
              <a:t>Feedback</a:t>
            </a:r>
          </a:p>
        </p:txBody>
      </p:sp>
      <p:sp>
        <p:nvSpPr>
          <p:cNvPr id="5" name="Title 4">
            <a:extLst>
              <a:ext uri="{FF2B5EF4-FFF2-40B4-BE49-F238E27FC236}">
                <a16:creationId xmlns:a16="http://schemas.microsoft.com/office/drawing/2014/main" id="{D79A0F90-143E-436A-9498-E00672025630}"/>
              </a:ext>
            </a:extLst>
          </p:cNvPr>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What to </a:t>
            </a:r>
            <a:r>
              <a:rPr lang="en-US" b="1" dirty="0" err="1">
                <a:solidFill>
                  <a:srgbClr val="FFC000"/>
                </a:solidFill>
                <a:effectLst>
                  <a:outerShdw blurRad="38100" dist="38100" dir="2700000" algn="tl">
                    <a:srgbClr val="000000">
                      <a:alpha val="43137"/>
                    </a:srgbClr>
                  </a:outerShdw>
                </a:effectLst>
              </a:rPr>
              <a:t>ecpect</a:t>
            </a:r>
            <a:r>
              <a:rPr lang="en-US" b="1" dirty="0">
                <a:solidFill>
                  <a:srgbClr val="FFC000"/>
                </a:solidFill>
                <a:effectLst>
                  <a:outerShdw blurRad="38100" dist="38100" dir="2700000" algn="tl">
                    <a:srgbClr val="000000">
                      <a:alpha val="43137"/>
                    </a:srgbClr>
                  </a:outerShdw>
                </a:effectLst>
              </a:rPr>
              <a:t>…</a:t>
            </a:r>
            <a:r>
              <a:rPr lang="en-US" b="1" dirty="0"/>
              <a:t> </a:t>
            </a:r>
          </a:p>
        </p:txBody>
      </p:sp>
      <p:pic>
        <p:nvPicPr>
          <p:cNvPr id="3082" name="Picture 10" descr="Image result for tired">
            <a:extLst>
              <a:ext uri="{FF2B5EF4-FFF2-40B4-BE49-F238E27FC236}">
                <a16:creationId xmlns:a16="http://schemas.microsoft.com/office/drawing/2014/main" id="{885BCD47-ED37-4C50-888A-7CEF8831D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676400"/>
            <a:ext cx="6191250" cy="425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561255"/>
      </p:ext>
    </p:extLst>
  </p:cSld>
  <p:clrMapOvr>
    <a:masterClrMapping/>
  </p:clrMapOvr>
  <mc:AlternateContent xmlns:mc="http://schemas.openxmlformats.org/markup-compatibility/2006">
    <mc:Choice xmlns:p14="http://schemas.microsoft.com/office/powerpoint/2010/main" Requires="p14">
      <p:transition p14:dur="0" advTm="34727"/>
    </mc:Choice>
    <mc:Fallback>
      <p:transition advTm="34727"/>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g Book —Guide to Hypothesis Testing | by dearC | Towards Data Science">
            <a:extLst>
              <a:ext uri="{FF2B5EF4-FFF2-40B4-BE49-F238E27FC236}">
                <a16:creationId xmlns:a16="http://schemas.microsoft.com/office/drawing/2014/main" id="{DE695F65-52CE-40F6-AAA5-152769A09C0C}"/>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558" r="11441" b="-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questions">
            <a:extLst>
              <a:ext uri="{FF2B5EF4-FFF2-40B4-BE49-F238E27FC236}">
                <a16:creationId xmlns:a16="http://schemas.microsoft.com/office/drawing/2014/main" id="{6DAA302C-588A-484C-928E-74F335F30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898" y="1138237"/>
            <a:ext cx="3886200" cy="2590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
            <a:extLst>
              <a:ext uri="{FF2B5EF4-FFF2-40B4-BE49-F238E27FC236}">
                <a16:creationId xmlns:a16="http://schemas.microsoft.com/office/drawing/2014/main" id="{DF761675-3DBB-4648-8108-F6DA33C7AF94}"/>
              </a:ext>
            </a:extLst>
          </p:cNvPr>
          <p:cNvSpPr>
            <a:spLocks noGrp="1"/>
          </p:cNvSpPr>
          <p:nvPr>
            <p:ph type="title"/>
          </p:nvPr>
        </p:nvSpPr>
        <p:spPr>
          <a:xfrm>
            <a:off x="683886" y="-136804"/>
            <a:ext cx="3887212" cy="2011680"/>
          </a:xfrm>
        </p:spPr>
        <p:txBody>
          <a:bodyPr>
            <a:normAutofit/>
          </a:bodyPr>
          <a:lstStyle/>
          <a:p>
            <a:pPr algn="ctr"/>
            <a:r>
              <a:rPr lang="en-US" sz="4400" b="1" dirty="0">
                <a:solidFill>
                  <a:schemeClr val="tx1"/>
                </a:solidFill>
              </a:rPr>
              <a:t>Questions</a:t>
            </a:r>
          </a:p>
        </p:txBody>
      </p:sp>
      <p:sp>
        <p:nvSpPr>
          <p:cNvPr id="10" name="Content Placeholder 1">
            <a:extLst>
              <a:ext uri="{FF2B5EF4-FFF2-40B4-BE49-F238E27FC236}">
                <a16:creationId xmlns:a16="http://schemas.microsoft.com/office/drawing/2014/main" id="{236405C8-EB6B-4776-B412-3003AC0F5F46}"/>
              </a:ext>
            </a:extLst>
          </p:cNvPr>
          <p:cNvSpPr>
            <a:spLocks noGrp="1"/>
          </p:cNvSpPr>
          <p:nvPr>
            <p:ph idx="1"/>
          </p:nvPr>
        </p:nvSpPr>
        <p:spPr>
          <a:xfrm>
            <a:off x="5023531" y="1292225"/>
            <a:ext cx="7008792" cy="4873625"/>
          </a:xfrm>
        </p:spPr>
        <p:txBody>
          <a:bodyPr/>
          <a:lstStyle/>
          <a:p>
            <a:endParaRPr lang="en-US" sz="4000" dirty="0"/>
          </a:p>
          <a:p>
            <a:endParaRPr lang="en-US" sz="4000" dirty="0"/>
          </a:p>
          <a:p>
            <a:pPr algn="just"/>
            <a:r>
              <a:rPr lang="en-US" sz="4000" dirty="0"/>
              <a:t>Many thanks to pilots who assisted with this work and our volunteers!</a:t>
            </a:r>
          </a:p>
          <a:p>
            <a:pPr marL="45720" indent="0">
              <a:buNone/>
            </a:pPr>
            <a:r>
              <a:rPr lang="en-US" dirty="0"/>
              <a:t> </a:t>
            </a:r>
          </a:p>
        </p:txBody>
      </p:sp>
      <p:pic>
        <p:nvPicPr>
          <p:cNvPr id="7" name="Picture 6">
            <a:extLst>
              <a:ext uri="{FF2B5EF4-FFF2-40B4-BE49-F238E27FC236}">
                <a16:creationId xmlns:a16="http://schemas.microsoft.com/office/drawing/2014/main" id="{3EA63451-8B03-49E2-8258-47524ABD91C2}"/>
              </a:ext>
            </a:extLst>
          </p:cNvPr>
          <p:cNvPicPr>
            <a:picLocks noChangeAspect="1"/>
          </p:cNvPicPr>
          <p:nvPr/>
        </p:nvPicPr>
        <p:blipFill rotWithShape="1">
          <a:blip r:embed="rId4">
            <a:extLst>
              <a:ext uri="{28A0092B-C50C-407E-A947-70E740481C1C}">
                <a14:useLocalDpi xmlns:a14="http://schemas.microsoft.com/office/drawing/2010/main" val="0"/>
              </a:ext>
            </a:extLst>
          </a:blip>
          <a:srcRect t="22993" b="9930"/>
          <a:stretch/>
        </p:blipFill>
        <p:spPr>
          <a:xfrm>
            <a:off x="9345999" y="4406827"/>
            <a:ext cx="2845981" cy="2392324"/>
          </a:xfrm>
          <a:prstGeom prst="rect">
            <a:avLst/>
          </a:prstGeom>
        </p:spPr>
      </p:pic>
      <p:pic>
        <p:nvPicPr>
          <p:cNvPr id="4" name="Picture 3">
            <a:extLst>
              <a:ext uri="{FF2B5EF4-FFF2-40B4-BE49-F238E27FC236}">
                <a16:creationId xmlns:a16="http://schemas.microsoft.com/office/drawing/2014/main" id="{43E9A45D-6473-496B-8CC4-DCD309CDF2D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9711" y="4417829"/>
            <a:ext cx="3886200" cy="2392324"/>
          </a:xfrm>
          <a:prstGeom prst="rect">
            <a:avLst/>
          </a:prstGeom>
        </p:spPr>
      </p:pic>
      <p:pic>
        <p:nvPicPr>
          <p:cNvPr id="6" name="Picture 5">
            <a:extLst>
              <a:ext uri="{FF2B5EF4-FFF2-40B4-BE49-F238E27FC236}">
                <a16:creationId xmlns:a16="http://schemas.microsoft.com/office/drawing/2014/main" id="{B25A96EA-A71F-4A0B-840C-C8AFCFE98BC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2790" b="3983"/>
          <a:stretch/>
        </p:blipFill>
        <p:spPr>
          <a:xfrm>
            <a:off x="4465674" y="4417460"/>
            <a:ext cx="4783748" cy="2392324"/>
          </a:xfrm>
          <a:prstGeom prst="rect">
            <a:avLst/>
          </a:prstGeom>
        </p:spPr>
      </p:pic>
    </p:spTree>
    <p:extLst>
      <p:ext uri="{BB962C8B-B14F-4D97-AF65-F5344CB8AC3E}">
        <p14:creationId xmlns:p14="http://schemas.microsoft.com/office/powerpoint/2010/main" val="3302345292"/>
      </p:ext>
    </p:extLst>
  </p:cSld>
  <p:clrMapOvr>
    <a:masterClrMapping/>
  </p:clrMapOvr>
  <mc:AlternateContent xmlns:mc="http://schemas.openxmlformats.org/markup-compatibility/2006">
    <mc:Choice xmlns:p14="http://schemas.microsoft.com/office/powerpoint/2010/main" Requires="p14">
      <p:transition p14:dur="0" advTm="27094"/>
    </mc:Choice>
    <mc:Fallback>
      <p:transition advTm="2709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90688"/>
            <a:ext cx="10515600" cy="4486275"/>
          </a:xfrm>
        </p:spPr>
        <p:txBody>
          <a:bodyPr>
            <a:normAutofit fontScale="77500" lnSpcReduction="20000"/>
          </a:bodyPr>
          <a:lstStyle/>
          <a:p>
            <a:r>
              <a:rPr lang="en-GB" dirty="0"/>
              <a:t>Li, L., </a:t>
            </a:r>
            <a:r>
              <a:rPr lang="en-GB" dirty="0" err="1"/>
              <a:t>Lv</a:t>
            </a:r>
            <a:r>
              <a:rPr lang="en-GB" dirty="0"/>
              <a:t>, Y., &amp; Wang, F. Y. (2019). Traffic signal timing via deep reinforcement learning. *IEEE/CAA Journal of </a:t>
            </a:r>
            <a:r>
              <a:rPr lang="en-GB" dirty="0" err="1"/>
              <a:t>Automatica</a:t>
            </a:r>
            <a:r>
              <a:rPr lang="en-GB" dirty="0"/>
              <a:t> </a:t>
            </a:r>
            <a:r>
              <a:rPr lang="en-GB" dirty="0" err="1"/>
              <a:t>Sinica</a:t>
            </a:r>
            <a:r>
              <a:rPr lang="en-GB" dirty="0"/>
              <a:t>*, 6(3), 703-713. DOI</a:t>
            </a:r>
            <a:endParaRPr lang="en-US" dirty="0"/>
          </a:p>
          <a:p>
            <a:r>
              <a:rPr lang="en-GB" dirty="0" err="1"/>
              <a:t>Osaba</a:t>
            </a:r>
            <a:r>
              <a:rPr lang="en-GB" dirty="0"/>
              <a:t>, E., Yang, X. S., Diaz, F., </a:t>
            </a:r>
            <a:r>
              <a:rPr lang="en-GB" dirty="0" err="1"/>
              <a:t>Onieva</a:t>
            </a:r>
            <a:r>
              <a:rPr lang="en-GB" dirty="0"/>
              <a:t>, E., </a:t>
            </a:r>
            <a:r>
              <a:rPr lang="en-GB" dirty="0" err="1"/>
              <a:t>Masegosa</a:t>
            </a:r>
            <a:r>
              <a:rPr lang="en-GB" dirty="0"/>
              <a:t>, A. D., &amp; </a:t>
            </a:r>
            <a:r>
              <a:rPr lang="en-GB" dirty="0" err="1"/>
              <a:t>Perallos</a:t>
            </a:r>
            <a:r>
              <a:rPr lang="en-GB" dirty="0"/>
              <a:t>, A. (2017). A review on artificial intelligence in traffic management. *Transport*, 33(3), 711-725. DOI</a:t>
            </a:r>
            <a:endParaRPr lang="en-US" dirty="0"/>
          </a:p>
          <a:p>
            <a:r>
              <a:rPr lang="en-GB" dirty="0"/>
              <a:t>Polson, N. G., &amp; Sokolov, V. O. (2017). Deep learning for short-term traffic flow prediction. *Transportation Research Part C: Emerging Technologies*, 79, 1-17. DOI</a:t>
            </a:r>
            <a:endParaRPr lang="en-US" dirty="0"/>
          </a:p>
          <a:p>
            <a:r>
              <a:rPr lang="en-GB" dirty="0" err="1"/>
              <a:t>Vlahogianni</a:t>
            </a:r>
            <a:r>
              <a:rPr lang="en-GB" dirty="0"/>
              <a:t>, E. I., </a:t>
            </a:r>
            <a:r>
              <a:rPr lang="en-GB" dirty="0" err="1"/>
              <a:t>Karlaftis</a:t>
            </a:r>
            <a:r>
              <a:rPr lang="en-GB" dirty="0"/>
              <a:t>, M. G., &amp; </a:t>
            </a:r>
            <a:r>
              <a:rPr lang="en-GB" dirty="0" err="1"/>
              <a:t>Golias</a:t>
            </a:r>
            <a:r>
              <a:rPr lang="en-GB" dirty="0"/>
              <a:t>, J. C. (2014). Short-term traffic forecasting: Where we are and where we’re going. *Transportation Research Part C: Emerging Technologies*, 43, 3-19. DOI</a:t>
            </a:r>
            <a:endParaRPr lang="en-US" dirty="0"/>
          </a:p>
          <a:p>
            <a:r>
              <a:rPr lang="en-GB" dirty="0"/>
              <a:t>Zhang, Y., &amp; </a:t>
            </a:r>
            <a:r>
              <a:rPr lang="en-GB" dirty="0" err="1"/>
              <a:t>Haghani</a:t>
            </a:r>
            <a:r>
              <a:rPr lang="en-GB" dirty="0"/>
              <a:t>, A. (2015). A gradient boosting method to improve travel time prediction. *Transportation Research Part C: Emerging Technologies*, 58, 308-324. DOI</a:t>
            </a:r>
          </a:p>
          <a:p>
            <a:r>
              <a:rPr lang="en-GB" dirty="0"/>
              <a:t>Ziakkas, D., Vink, L.-S., Pechlivanis, K., &amp; Flores, A. (2023). Implementation Guide for Artificial Intelligence in Aviation: A Human-Centric Guide for Practitioners and Organizations. ISBN 9798863704784</a:t>
            </a:r>
            <a:endParaRPr lang="en-US" dirty="0"/>
          </a:p>
          <a:p>
            <a:endParaRPr lang="en-GB" dirty="0"/>
          </a:p>
          <a:p>
            <a:endParaRPr lang="en-US" dirty="0"/>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3693243611"/>
      </p:ext>
    </p:extLst>
  </p:cSld>
  <p:clrMapOvr>
    <a:masterClrMapping/>
  </p:clrMapOvr>
  <mc:AlternateContent xmlns:mc="http://schemas.openxmlformats.org/markup-compatibility/2006">
    <mc:Choice xmlns:p14="http://schemas.microsoft.com/office/powerpoint/2010/main" Requires="p14">
      <p:transition p14:dur="0" advTm="13551"/>
    </mc:Choice>
    <mc:Fallback>
      <p:transition advTm="1355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g Book —Guide to Hypothesis Testing | by dearC | Towards Data Science">
            <a:extLst>
              <a:ext uri="{FF2B5EF4-FFF2-40B4-BE49-F238E27FC236}">
                <a16:creationId xmlns:a16="http://schemas.microsoft.com/office/drawing/2014/main" id="{DE695F65-52CE-40F6-AAA5-152769A09C0C}"/>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558" r="11441" b="-1"/>
          <a:stretch/>
        </p:blipFill>
        <p:spPr bwMode="auto">
          <a:xfrm>
            <a:off x="160844" y="26395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146DAD4-0F54-4138-AC98-CF44279B604D}"/>
              </a:ext>
            </a:extLst>
          </p:cNvPr>
          <p:cNvSpPr>
            <a:spLocks noGrp="1"/>
          </p:cNvSpPr>
          <p:nvPr>
            <p:ph type="title"/>
          </p:nvPr>
        </p:nvSpPr>
        <p:spPr/>
        <p:txBody>
          <a:bodyPr/>
          <a:lstStyle/>
          <a:p>
            <a:endParaRPr lang="en-US" dirty="0"/>
          </a:p>
        </p:txBody>
      </p:sp>
      <p:pic>
        <p:nvPicPr>
          <p:cNvPr id="12" name="Picture 11" descr="thank-you-in-different-languages-2AY7C49.jpg">
            <a:extLst>
              <a:ext uri="{FF2B5EF4-FFF2-40B4-BE49-F238E27FC236}">
                <a16:creationId xmlns:a16="http://schemas.microsoft.com/office/drawing/2014/main" id="{FD2EDCA9-9668-4040-A349-202CFAA45FC4}"/>
              </a:ext>
            </a:extLst>
          </p:cNvPr>
          <p:cNvPicPr>
            <a:picLocks noChangeAspect="1"/>
          </p:cNvPicPr>
          <p:nvPr/>
        </p:nvPicPr>
        <p:blipFill rotWithShape="1">
          <a:blip r:embed="rId3">
            <a:extLst>
              <a:ext uri="{28A0092B-C50C-407E-A947-70E740481C1C}">
                <a14:useLocalDpi xmlns:a14="http://schemas.microsoft.com/office/drawing/2010/main" val="0"/>
              </a:ext>
            </a:extLst>
          </a:blip>
          <a:srcRect t="4228" b="13396"/>
          <a:stretch/>
        </p:blipFill>
        <p:spPr>
          <a:xfrm>
            <a:off x="84346" y="263951"/>
            <a:ext cx="12344975" cy="6857999"/>
          </a:xfrm>
          <a:prstGeom prst="rect">
            <a:avLst/>
          </a:prstGeom>
        </p:spPr>
      </p:pic>
    </p:spTree>
    <p:extLst>
      <p:ext uri="{BB962C8B-B14F-4D97-AF65-F5344CB8AC3E}">
        <p14:creationId xmlns:p14="http://schemas.microsoft.com/office/powerpoint/2010/main" val="3830703920"/>
      </p:ext>
    </p:extLst>
  </p:cSld>
  <p:clrMapOvr>
    <a:masterClrMapping/>
  </p:clrMapOvr>
  <mc:AlternateContent xmlns:mc="http://schemas.openxmlformats.org/markup-compatibility/2006">
    <mc:Choice xmlns:p14="http://schemas.microsoft.com/office/powerpoint/2010/main" Requires="p14">
      <p:transition p14:dur="0" advTm="7557"/>
    </mc:Choice>
    <mc:Fallback>
      <p:transition advTm="755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923929-308C-41F3-8909-E372ED32F38E}"/>
              </a:ext>
            </a:extLst>
          </p:cNvPr>
          <p:cNvPicPr>
            <a:picLocks noChangeAspect="1"/>
          </p:cNvPicPr>
          <p:nvPr/>
        </p:nvPicPr>
        <p:blipFill>
          <a:blip r:embed="rId4"/>
          <a:stretch>
            <a:fillRect/>
          </a:stretch>
        </p:blipFill>
        <p:spPr>
          <a:xfrm>
            <a:off x="6475663" y="3770904"/>
            <a:ext cx="1722446" cy="2462710"/>
          </a:xfrm>
          <a:prstGeom prst="rect">
            <a:avLst/>
          </a:prstGeom>
        </p:spPr>
      </p:pic>
      <p:pic>
        <p:nvPicPr>
          <p:cNvPr id="6" name="Picture 5" descr="A picture containing text, sky, flying, clouds&#10;&#10;Description automatically generated">
            <a:extLst>
              <a:ext uri="{FF2B5EF4-FFF2-40B4-BE49-F238E27FC236}">
                <a16:creationId xmlns:a16="http://schemas.microsoft.com/office/drawing/2014/main" id="{0F384A4A-1564-DA1F-5698-E0950FE96757}"/>
              </a:ext>
            </a:extLst>
          </p:cNvPr>
          <p:cNvPicPr>
            <a:picLocks noChangeAspect="1"/>
          </p:cNvPicPr>
          <p:nvPr/>
        </p:nvPicPr>
        <p:blipFill>
          <a:blip r:embed="rId5"/>
          <a:stretch>
            <a:fillRect/>
          </a:stretch>
        </p:blipFill>
        <p:spPr>
          <a:xfrm>
            <a:off x="10305947" y="3817213"/>
            <a:ext cx="1722446" cy="2416401"/>
          </a:xfrm>
          <a:prstGeom prst="rect">
            <a:avLst/>
          </a:prstGeom>
        </p:spPr>
      </p:pic>
      <p:pic>
        <p:nvPicPr>
          <p:cNvPr id="8" name="Picture 7">
            <a:extLst>
              <a:ext uri="{FF2B5EF4-FFF2-40B4-BE49-F238E27FC236}">
                <a16:creationId xmlns:a16="http://schemas.microsoft.com/office/drawing/2014/main" id="{993B1475-7B0B-F45F-7483-A4B0DA35BD50}"/>
              </a:ext>
            </a:extLst>
          </p:cNvPr>
          <p:cNvPicPr>
            <a:picLocks noChangeAspect="1"/>
          </p:cNvPicPr>
          <p:nvPr/>
        </p:nvPicPr>
        <p:blipFill>
          <a:blip r:embed="rId6"/>
          <a:srcRect/>
          <a:stretch/>
        </p:blipFill>
        <p:spPr>
          <a:xfrm>
            <a:off x="163607" y="2088889"/>
            <a:ext cx="1671819" cy="2264450"/>
          </a:xfrm>
          <a:prstGeom prst="rect">
            <a:avLst/>
          </a:prstGeom>
        </p:spPr>
      </p:pic>
      <p:pic>
        <p:nvPicPr>
          <p:cNvPr id="10" name="Picture 9">
            <a:extLst>
              <a:ext uri="{FF2B5EF4-FFF2-40B4-BE49-F238E27FC236}">
                <a16:creationId xmlns:a16="http://schemas.microsoft.com/office/drawing/2014/main" id="{B1EA1E01-4C95-36F5-3206-854A5837E6AC}"/>
              </a:ext>
            </a:extLst>
          </p:cNvPr>
          <p:cNvPicPr>
            <a:picLocks noChangeAspect="1"/>
          </p:cNvPicPr>
          <p:nvPr/>
        </p:nvPicPr>
        <p:blipFill>
          <a:blip r:embed="rId7"/>
          <a:srcRect/>
          <a:stretch/>
        </p:blipFill>
        <p:spPr>
          <a:xfrm>
            <a:off x="8390805" y="3817213"/>
            <a:ext cx="1722446" cy="2416401"/>
          </a:xfrm>
          <a:prstGeom prst="rect">
            <a:avLst/>
          </a:prstGeom>
        </p:spPr>
      </p:pic>
      <p:pic>
        <p:nvPicPr>
          <p:cNvPr id="13" name="Picture 12" descr="Timeline&#10;&#10;Description automatically generated">
            <a:extLst>
              <a:ext uri="{FF2B5EF4-FFF2-40B4-BE49-F238E27FC236}">
                <a16:creationId xmlns:a16="http://schemas.microsoft.com/office/drawing/2014/main" id="{977B9930-4C65-7256-9EEE-10753EAB2736}"/>
              </a:ext>
            </a:extLst>
          </p:cNvPr>
          <p:cNvPicPr>
            <a:picLocks noChangeAspect="1"/>
          </p:cNvPicPr>
          <p:nvPr/>
        </p:nvPicPr>
        <p:blipFill>
          <a:blip r:embed="rId8"/>
          <a:stretch>
            <a:fillRect/>
          </a:stretch>
        </p:blipFill>
        <p:spPr>
          <a:xfrm>
            <a:off x="6407203" y="2088889"/>
            <a:ext cx="5689649" cy="1455408"/>
          </a:xfrm>
          <a:prstGeom prst="rect">
            <a:avLst/>
          </a:prstGeom>
        </p:spPr>
      </p:pic>
      <p:pic>
        <p:nvPicPr>
          <p:cNvPr id="15" name="Picture 4">
            <a:extLst>
              <a:ext uri="{FF2B5EF4-FFF2-40B4-BE49-F238E27FC236}">
                <a16:creationId xmlns:a16="http://schemas.microsoft.com/office/drawing/2014/main" id="{2478CD3C-D752-40B2-B7CA-E4BCD1BD0FB4}"/>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630159" y="2088890"/>
            <a:ext cx="2843212" cy="414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92D2AF07-355F-4D08-A77C-7A44B71C6268}"/>
              </a:ext>
            </a:extLst>
          </p:cNvPr>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rPr>
              <a:t>Introduction</a:t>
            </a:r>
            <a:endParaRPr lang="en-US" dirty="0"/>
          </a:p>
        </p:txBody>
      </p:sp>
    </p:spTree>
    <p:custDataLst>
      <p:tags r:id="rId1"/>
    </p:custDataLst>
    <p:extLst>
      <p:ext uri="{BB962C8B-B14F-4D97-AF65-F5344CB8AC3E}">
        <p14:creationId xmlns:p14="http://schemas.microsoft.com/office/powerpoint/2010/main" val="1985376152"/>
      </p:ext>
    </p:extLst>
  </p:cSld>
  <p:clrMapOvr>
    <a:masterClrMapping/>
  </p:clrMapOvr>
  <mc:AlternateContent xmlns:mc="http://schemas.openxmlformats.org/markup-compatibility/2006">
    <mc:Choice xmlns:p14="http://schemas.microsoft.com/office/powerpoint/2010/main" Requires="p14">
      <p:transition p14:dur="10" advTm="34091"/>
    </mc:Choice>
    <mc:Fallback>
      <p:transition advTm="340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4448-E0FB-458F-90D7-FC9C934A8807}"/>
              </a:ext>
            </a:extLst>
          </p:cNvPr>
          <p:cNvSpPr>
            <a:spLocks noGrp="1"/>
          </p:cNvSpPr>
          <p:nvPr>
            <p:ph type="title"/>
          </p:nvPr>
        </p:nvSpPr>
        <p:spPr>
          <a:xfrm>
            <a:off x="0" y="294538"/>
            <a:ext cx="12191999" cy="1033669"/>
          </a:xfrm>
        </p:spPr>
        <p:txBody>
          <a:bodyPr>
            <a:normAutofit/>
          </a:bodyPr>
          <a:lstStyle/>
          <a:p>
            <a:r>
              <a:rPr lang="en-US" sz="4000" dirty="0">
                <a:solidFill>
                  <a:srgbClr val="FFFFFF"/>
                </a:solidFill>
              </a:rPr>
              <a:t>Recent Studies - Why Measure Fatigue?</a:t>
            </a:r>
          </a:p>
        </p:txBody>
      </p:sp>
      <p:pic>
        <p:nvPicPr>
          <p:cNvPr id="10" name="Picture 9">
            <a:extLst>
              <a:ext uri="{FF2B5EF4-FFF2-40B4-BE49-F238E27FC236}">
                <a16:creationId xmlns:a16="http://schemas.microsoft.com/office/drawing/2014/main" id="{AD601559-189C-42C4-872D-3035BBD010B1}"/>
              </a:ext>
            </a:extLst>
          </p:cNvPr>
          <p:cNvPicPr>
            <a:picLocks noChangeAspect="1"/>
          </p:cNvPicPr>
          <p:nvPr/>
        </p:nvPicPr>
        <p:blipFill>
          <a:blip r:embed="rId2"/>
          <a:stretch>
            <a:fillRect/>
          </a:stretch>
        </p:blipFill>
        <p:spPr>
          <a:xfrm>
            <a:off x="3221064" y="2223443"/>
            <a:ext cx="5498730" cy="3982536"/>
          </a:xfrm>
          <a:prstGeom prst="rect">
            <a:avLst/>
          </a:prstGeom>
        </p:spPr>
      </p:pic>
      <p:sp>
        <p:nvSpPr>
          <p:cNvPr id="16" name="Title 1">
            <a:extLst>
              <a:ext uri="{FF2B5EF4-FFF2-40B4-BE49-F238E27FC236}">
                <a16:creationId xmlns:a16="http://schemas.microsoft.com/office/drawing/2014/main" id="{0C479B93-D318-47D6-B506-E1AD36F8ABF5}"/>
              </a:ext>
            </a:extLst>
          </p:cNvPr>
          <p:cNvSpPr txBox="1">
            <a:spLocks/>
          </p:cNvSpPr>
          <p:nvPr/>
        </p:nvSpPr>
        <p:spPr>
          <a:xfrm>
            <a:off x="1523999" y="446938"/>
            <a:ext cx="9895951" cy="1033669"/>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FFC000"/>
                </a:solidFill>
                <a:effectLst>
                  <a:outerShdw blurRad="38100" dist="38100" dir="2700000" algn="tl">
                    <a:srgbClr val="000000">
                      <a:alpha val="43137"/>
                    </a:srgbClr>
                  </a:outerShdw>
                </a:effectLst>
              </a:rPr>
              <a:t>Recent Studies - Why Measure AI –Cybersecurity Awareness?</a:t>
            </a:r>
            <a:endParaRPr lang="en-US" sz="40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0163723"/>
      </p:ext>
    </p:extLst>
  </p:cSld>
  <p:clrMapOvr>
    <a:masterClrMapping/>
  </p:clrMapOvr>
  <mc:AlternateContent xmlns:mc="http://schemas.openxmlformats.org/markup-compatibility/2006">
    <mc:Choice xmlns:p14="http://schemas.microsoft.com/office/powerpoint/2010/main" Requires="p14">
      <p:transition p14:dur="0" advTm="76934"/>
    </mc:Choice>
    <mc:Fallback>
      <p:transition advTm="76934"/>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4448-E0FB-458F-90D7-FC9C934A8807}"/>
              </a:ext>
            </a:extLst>
          </p:cNvPr>
          <p:cNvSpPr>
            <a:spLocks noGrp="1"/>
          </p:cNvSpPr>
          <p:nvPr>
            <p:ph type="title"/>
          </p:nvPr>
        </p:nvSpPr>
        <p:spPr/>
        <p:txBody>
          <a:bodyPr>
            <a:normAutofit/>
          </a:bodyPr>
          <a:lstStyle/>
          <a:p>
            <a:pPr algn="ctr"/>
            <a:r>
              <a:rPr lang="en-US" sz="4000" b="1" dirty="0">
                <a:solidFill>
                  <a:srgbClr val="FFC000"/>
                </a:solidFill>
                <a:effectLst>
                  <a:outerShdw blurRad="38100" dist="38100" dir="2700000" algn="tl">
                    <a:srgbClr val="000000">
                      <a:alpha val="43137"/>
                    </a:srgbClr>
                  </a:outerShdw>
                </a:effectLst>
              </a:rPr>
              <a:t>Recent Studies - Why Measure AI – Cybersecurity Awareness?</a:t>
            </a:r>
          </a:p>
        </p:txBody>
      </p:sp>
      <p:sp>
        <p:nvSpPr>
          <p:cNvPr id="13" name="Text Placeholder 12">
            <a:extLst>
              <a:ext uri="{FF2B5EF4-FFF2-40B4-BE49-F238E27FC236}">
                <a16:creationId xmlns:a16="http://schemas.microsoft.com/office/drawing/2014/main" id="{783D304D-A7A3-493A-A447-7F107E49CF3B}"/>
              </a:ext>
            </a:extLst>
          </p:cNvPr>
          <p:cNvSpPr>
            <a:spLocks noGrp="1"/>
          </p:cNvSpPr>
          <p:nvPr>
            <p:ph type="body" idx="1"/>
          </p:nvPr>
        </p:nvSpPr>
        <p:spPr>
          <a:xfrm>
            <a:off x="688959" y="5884444"/>
            <a:ext cx="5157787" cy="823912"/>
          </a:xfrm>
        </p:spPr>
        <p:txBody>
          <a:bodyPr>
            <a:normAutofit/>
          </a:bodyPr>
          <a:lstStyle/>
          <a:p>
            <a:r>
              <a:rPr lang="en-US" sz="1200" dirty="0"/>
              <a:t>Konstantinos </a:t>
            </a:r>
            <a:r>
              <a:rPr lang="en-US" sz="1200" dirty="0" err="1"/>
              <a:t>Sakalis</a:t>
            </a:r>
            <a:endParaRPr lang="en-US" sz="1200" dirty="0"/>
          </a:p>
        </p:txBody>
      </p:sp>
      <p:pic>
        <p:nvPicPr>
          <p:cNvPr id="18" name="Picture 17">
            <a:extLst>
              <a:ext uri="{FF2B5EF4-FFF2-40B4-BE49-F238E27FC236}">
                <a16:creationId xmlns:a16="http://schemas.microsoft.com/office/drawing/2014/main" id="{9CEF5AF3-763E-4DFB-B9C0-60E1859C78F2}"/>
              </a:ext>
            </a:extLst>
          </p:cNvPr>
          <p:cNvPicPr/>
          <p:nvPr/>
        </p:nvPicPr>
        <p:blipFill>
          <a:blip r:embed="rId2">
            <a:extLst>
              <a:ext uri="{28A0092B-C50C-407E-A947-70E740481C1C}">
                <a14:useLocalDpi xmlns:a14="http://schemas.microsoft.com/office/drawing/2010/main" val="0"/>
              </a:ext>
            </a:extLst>
          </a:blip>
          <a:stretch>
            <a:fillRect/>
          </a:stretch>
        </p:blipFill>
        <p:spPr>
          <a:xfrm>
            <a:off x="5364512" y="4858278"/>
            <a:ext cx="5723890" cy="1495425"/>
          </a:xfrm>
          <a:prstGeom prst="rect">
            <a:avLst/>
          </a:prstGeom>
        </p:spPr>
      </p:pic>
      <p:pic>
        <p:nvPicPr>
          <p:cNvPr id="19" name="Picture 18">
            <a:extLst>
              <a:ext uri="{FF2B5EF4-FFF2-40B4-BE49-F238E27FC236}">
                <a16:creationId xmlns:a16="http://schemas.microsoft.com/office/drawing/2014/main" id="{CAAC65BF-5E75-4567-B764-FF63F73DAFF6}"/>
              </a:ext>
            </a:extLst>
          </p:cNvPr>
          <p:cNvPicPr/>
          <p:nvPr/>
        </p:nvPicPr>
        <p:blipFill>
          <a:blip r:embed="rId3">
            <a:extLst>
              <a:ext uri="{28A0092B-C50C-407E-A947-70E740481C1C}">
                <a14:useLocalDpi xmlns:a14="http://schemas.microsoft.com/office/drawing/2010/main" val="0"/>
              </a:ext>
            </a:extLst>
          </a:blip>
          <a:stretch>
            <a:fillRect/>
          </a:stretch>
        </p:blipFill>
        <p:spPr>
          <a:xfrm>
            <a:off x="749182" y="2007658"/>
            <a:ext cx="5723890" cy="2533650"/>
          </a:xfrm>
          <a:prstGeom prst="rect">
            <a:avLst/>
          </a:prstGeom>
        </p:spPr>
      </p:pic>
    </p:spTree>
    <p:extLst>
      <p:ext uri="{BB962C8B-B14F-4D97-AF65-F5344CB8AC3E}">
        <p14:creationId xmlns:p14="http://schemas.microsoft.com/office/powerpoint/2010/main" val="4083225708"/>
      </p:ext>
    </p:extLst>
  </p:cSld>
  <p:clrMapOvr>
    <a:masterClrMapping/>
  </p:clrMapOvr>
  <mc:AlternateContent xmlns:mc="http://schemas.openxmlformats.org/markup-compatibility/2006">
    <mc:Choice xmlns:p14="http://schemas.microsoft.com/office/powerpoint/2010/main" Requires="p14">
      <p:transition p14:dur="0" advTm="62774"/>
    </mc:Choice>
    <mc:Fallback>
      <p:transition advTm="62774"/>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C94448-E0FB-458F-90D7-FC9C934A8807}"/>
              </a:ext>
            </a:extLst>
          </p:cNvPr>
          <p:cNvSpPr>
            <a:spLocks noGrp="1"/>
          </p:cNvSpPr>
          <p:nvPr>
            <p:ph type="title"/>
          </p:nvPr>
        </p:nvSpPr>
        <p:spPr>
          <a:xfrm>
            <a:off x="1371599" y="294538"/>
            <a:ext cx="9895951" cy="1033669"/>
          </a:xfrm>
        </p:spPr>
        <p:txBody>
          <a:bodyPr>
            <a:normAutofit fontScale="90000"/>
          </a:bodyPr>
          <a:lstStyle/>
          <a:p>
            <a:r>
              <a:rPr lang="en-US" sz="4000" dirty="0">
                <a:solidFill>
                  <a:srgbClr val="FFFFFF"/>
                </a:solidFill>
              </a:rPr>
              <a:t>Recent Studies - Why Measure AI –Cybersecurity?</a:t>
            </a:r>
          </a:p>
        </p:txBody>
      </p:sp>
      <p:graphicFrame>
        <p:nvGraphicFramePr>
          <p:cNvPr id="11" name="Diagram 10">
            <a:extLst>
              <a:ext uri="{FF2B5EF4-FFF2-40B4-BE49-F238E27FC236}">
                <a16:creationId xmlns:a16="http://schemas.microsoft.com/office/drawing/2014/main" id="{7D07C4CE-6662-4763-A8EB-2EAA1AD455EE}"/>
              </a:ext>
            </a:extLst>
          </p:cNvPr>
          <p:cNvGraphicFramePr/>
          <p:nvPr>
            <p:extLst>
              <p:ext uri="{D42A27DB-BD31-4B8C-83A1-F6EECF244321}">
                <p14:modId xmlns:p14="http://schemas.microsoft.com/office/powerpoint/2010/main" val="1372105209"/>
              </p:ext>
            </p:extLst>
          </p:nvPr>
        </p:nvGraphicFramePr>
        <p:xfrm>
          <a:off x="-561109" y="1066799"/>
          <a:ext cx="12727712" cy="6192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Group 12">
            <a:extLst>
              <a:ext uri="{FF2B5EF4-FFF2-40B4-BE49-F238E27FC236}">
                <a16:creationId xmlns:a16="http://schemas.microsoft.com/office/drawing/2014/main" id="{F67E9326-708A-480C-9F41-98A605E7043A}"/>
              </a:ext>
            </a:extLst>
          </p:cNvPr>
          <p:cNvGrpSpPr/>
          <p:nvPr/>
        </p:nvGrpSpPr>
        <p:grpSpPr>
          <a:xfrm>
            <a:off x="8579126" y="4464092"/>
            <a:ext cx="2507671" cy="1183419"/>
            <a:chOff x="8666019" y="4186525"/>
            <a:chExt cx="2507671" cy="1183419"/>
          </a:xfrm>
        </p:grpSpPr>
        <p:pic>
          <p:nvPicPr>
            <p:cNvPr id="18" name="Graphic 17" descr="Mental Health outline">
              <a:extLst>
                <a:ext uri="{FF2B5EF4-FFF2-40B4-BE49-F238E27FC236}">
                  <a16:creationId xmlns:a16="http://schemas.microsoft.com/office/drawing/2014/main" id="{D7B06D56-F295-45C0-9ABC-44D81651EB0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0090200" y="4441690"/>
              <a:ext cx="914400" cy="914400"/>
            </a:xfrm>
            <a:prstGeom prst="rect">
              <a:avLst/>
            </a:prstGeom>
          </p:spPr>
        </p:pic>
        <p:pic>
          <p:nvPicPr>
            <p:cNvPr id="19" name="Graphic 18" descr="Run outline">
              <a:extLst>
                <a:ext uri="{FF2B5EF4-FFF2-40B4-BE49-F238E27FC236}">
                  <a16:creationId xmlns:a16="http://schemas.microsoft.com/office/drawing/2014/main" id="{63AF45ED-3B90-4256-A18F-89A72787F6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8756767" y="4455544"/>
              <a:ext cx="914400" cy="914400"/>
            </a:xfrm>
            <a:prstGeom prst="rect">
              <a:avLst/>
            </a:prstGeom>
          </p:spPr>
        </p:pic>
        <p:sp>
          <p:nvSpPr>
            <p:cNvPr id="20" name="TextBox 19">
              <a:extLst>
                <a:ext uri="{FF2B5EF4-FFF2-40B4-BE49-F238E27FC236}">
                  <a16:creationId xmlns:a16="http://schemas.microsoft.com/office/drawing/2014/main" id="{8F899647-D879-4172-A579-D6028DF153B7}"/>
                </a:ext>
              </a:extLst>
            </p:cNvPr>
            <p:cNvSpPr txBox="1"/>
            <p:nvPr/>
          </p:nvSpPr>
          <p:spPr>
            <a:xfrm>
              <a:off x="8666019" y="4186526"/>
              <a:ext cx="1145446" cy="307777"/>
            </a:xfrm>
            <a:prstGeom prst="rect">
              <a:avLst/>
            </a:prstGeom>
            <a:noFill/>
          </p:spPr>
          <p:txBody>
            <a:bodyPr wrap="square">
              <a:spAutoFit/>
            </a:bodyPr>
            <a:lstStyle/>
            <a:p>
              <a:pPr marL="0" indent="0" algn="ctr">
                <a:buNone/>
              </a:pPr>
              <a:r>
                <a:rPr lang="en-US" sz="1400" b="1" dirty="0"/>
                <a:t>AI</a:t>
              </a:r>
              <a:endParaRPr lang="en-US" sz="1200" b="1" dirty="0"/>
            </a:p>
          </p:txBody>
        </p:sp>
        <p:sp>
          <p:nvSpPr>
            <p:cNvPr id="21" name="TextBox 20">
              <a:extLst>
                <a:ext uri="{FF2B5EF4-FFF2-40B4-BE49-F238E27FC236}">
                  <a16:creationId xmlns:a16="http://schemas.microsoft.com/office/drawing/2014/main" id="{E812C291-0103-4DAC-B752-EB884773B179}"/>
                </a:ext>
              </a:extLst>
            </p:cNvPr>
            <p:cNvSpPr txBox="1"/>
            <p:nvPr/>
          </p:nvSpPr>
          <p:spPr>
            <a:xfrm>
              <a:off x="9936713" y="4186525"/>
              <a:ext cx="1236977" cy="307777"/>
            </a:xfrm>
            <a:prstGeom prst="rect">
              <a:avLst/>
            </a:prstGeom>
            <a:noFill/>
          </p:spPr>
          <p:txBody>
            <a:bodyPr wrap="square">
              <a:spAutoFit/>
            </a:bodyPr>
            <a:lstStyle/>
            <a:p>
              <a:pPr marL="0" indent="0" algn="ctr">
                <a:buNone/>
              </a:pPr>
              <a:r>
                <a:rPr lang="en-US" sz="1400" b="1" dirty="0"/>
                <a:t>Cybersecurity</a:t>
              </a:r>
              <a:endParaRPr lang="en-US" sz="1200" b="1" dirty="0"/>
            </a:p>
          </p:txBody>
        </p:sp>
      </p:grpSp>
    </p:spTree>
    <p:extLst>
      <p:ext uri="{BB962C8B-B14F-4D97-AF65-F5344CB8AC3E}">
        <p14:creationId xmlns:p14="http://schemas.microsoft.com/office/powerpoint/2010/main" val="4179648239"/>
      </p:ext>
    </p:extLst>
  </p:cSld>
  <p:clrMapOvr>
    <a:masterClrMapping/>
  </p:clrMapOvr>
  <mc:AlternateContent xmlns:mc="http://schemas.openxmlformats.org/markup-compatibility/2006">
    <mc:Choice xmlns:p14="http://schemas.microsoft.com/office/powerpoint/2010/main" Requires="p14">
      <p:transition p14:dur="0" advTm="15812"/>
    </mc:Choice>
    <mc:Fallback>
      <p:transition advTm="1581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C94448-E0FB-458F-90D7-FC9C934A8807}"/>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Study Design and Methods</a:t>
            </a:r>
          </a:p>
        </p:txBody>
      </p:sp>
      <p:sp>
        <p:nvSpPr>
          <p:cNvPr id="19" name="Arrow: Right 18">
            <a:extLst>
              <a:ext uri="{FF2B5EF4-FFF2-40B4-BE49-F238E27FC236}">
                <a16:creationId xmlns:a16="http://schemas.microsoft.com/office/drawing/2014/main" id="{C551B041-196E-42D0-B86F-A0511E651132}"/>
              </a:ext>
            </a:extLst>
          </p:cNvPr>
          <p:cNvSpPr/>
          <p:nvPr/>
        </p:nvSpPr>
        <p:spPr>
          <a:xfrm>
            <a:off x="1128174" y="1622745"/>
            <a:ext cx="10890643" cy="5188938"/>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540665C2-61A6-4FB7-BD67-C2CF05D49E3A}"/>
              </a:ext>
            </a:extLst>
          </p:cNvPr>
          <p:cNvGrpSpPr/>
          <p:nvPr/>
        </p:nvGrpSpPr>
        <p:grpSpPr>
          <a:xfrm>
            <a:off x="4329539" y="2064327"/>
            <a:ext cx="3470561" cy="4499135"/>
            <a:chOff x="4329539" y="2064327"/>
            <a:chExt cx="3470561" cy="4499135"/>
          </a:xfrm>
        </p:grpSpPr>
        <p:cxnSp>
          <p:nvCxnSpPr>
            <p:cNvPr id="17" name="Straight Connector 16">
              <a:extLst>
                <a:ext uri="{FF2B5EF4-FFF2-40B4-BE49-F238E27FC236}">
                  <a16:creationId xmlns:a16="http://schemas.microsoft.com/office/drawing/2014/main" id="{8330BC84-9150-469C-952E-BCF792C3087A}"/>
                </a:ext>
              </a:extLst>
            </p:cNvPr>
            <p:cNvCxnSpPr/>
            <p:nvPr/>
          </p:nvCxnSpPr>
          <p:spPr>
            <a:xfrm>
              <a:off x="4488872" y="2521526"/>
              <a:ext cx="3089563"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D818DA7-3241-4344-BE50-64F1DE7A4109}"/>
                </a:ext>
              </a:extLst>
            </p:cNvPr>
            <p:cNvSpPr/>
            <p:nvPr/>
          </p:nvSpPr>
          <p:spPr>
            <a:xfrm>
              <a:off x="4329539" y="2064327"/>
              <a:ext cx="3470561" cy="4499135"/>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2AFAFB6-42CB-475A-B1F8-A1FE28B6A671}"/>
                </a:ext>
              </a:extLst>
            </p:cNvPr>
            <p:cNvSpPr txBox="1"/>
            <p:nvPr/>
          </p:nvSpPr>
          <p:spPr>
            <a:xfrm>
              <a:off x="4329539" y="2145110"/>
              <a:ext cx="3470561" cy="400110"/>
            </a:xfrm>
            <a:prstGeom prst="rect">
              <a:avLst/>
            </a:prstGeom>
            <a:noFill/>
          </p:spPr>
          <p:txBody>
            <a:bodyPr wrap="square" rtlCol="0">
              <a:spAutoFit/>
            </a:bodyPr>
            <a:lstStyle/>
            <a:p>
              <a:pPr algn="ctr"/>
              <a:r>
                <a:rPr lang="en-US" sz="2000" dirty="0"/>
                <a:t>Qualitative Phase</a:t>
              </a:r>
            </a:p>
          </p:txBody>
        </p:sp>
        <p:cxnSp>
          <p:nvCxnSpPr>
            <p:cNvPr id="22" name="Straight Connector 21">
              <a:extLst>
                <a:ext uri="{FF2B5EF4-FFF2-40B4-BE49-F238E27FC236}">
                  <a16:creationId xmlns:a16="http://schemas.microsoft.com/office/drawing/2014/main" id="{EEA172EC-9322-4C14-B3F5-BCBB2B66FED4}"/>
                </a:ext>
              </a:extLst>
            </p:cNvPr>
            <p:cNvCxnSpPr/>
            <p:nvPr/>
          </p:nvCxnSpPr>
          <p:spPr>
            <a:xfrm flipV="1">
              <a:off x="4520037" y="2521526"/>
              <a:ext cx="3089563" cy="23694"/>
            </a:xfrm>
            <a:prstGeom prst="line">
              <a:avLst/>
            </a:prstGeom>
          </p:spPr>
          <p:style>
            <a:lnRef idx="3">
              <a:schemeClr val="accent1"/>
            </a:lnRef>
            <a:fillRef idx="0">
              <a:schemeClr val="accent1"/>
            </a:fillRef>
            <a:effectRef idx="2">
              <a:schemeClr val="accent1"/>
            </a:effectRef>
            <a:fontRef idx="minor">
              <a:schemeClr val="tx1"/>
            </a:fontRef>
          </p:style>
        </p:cxnSp>
        <p:pic>
          <p:nvPicPr>
            <p:cNvPr id="20" name="Picture 19">
              <a:extLst>
                <a:ext uri="{FF2B5EF4-FFF2-40B4-BE49-F238E27FC236}">
                  <a16:creationId xmlns:a16="http://schemas.microsoft.com/office/drawing/2014/main" id="{D12FC8CD-2263-418A-A0B6-911F8E70AF19}"/>
                </a:ext>
              </a:extLst>
            </p:cNvPr>
            <p:cNvPicPr>
              <a:picLocks noChangeAspect="1"/>
            </p:cNvPicPr>
            <p:nvPr/>
          </p:nvPicPr>
          <p:blipFill>
            <a:blip r:embed="rId3"/>
            <a:stretch>
              <a:fillRect/>
            </a:stretch>
          </p:blipFill>
          <p:spPr>
            <a:xfrm>
              <a:off x="4897582" y="4730525"/>
              <a:ext cx="2272142" cy="1699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TextBox 23">
              <a:extLst>
                <a:ext uri="{FF2B5EF4-FFF2-40B4-BE49-F238E27FC236}">
                  <a16:creationId xmlns:a16="http://schemas.microsoft.com/office/drawing/2014/main" id="{6A8251C9-C409-4254-A7BF-48F34967EDFE}"/>
                </a:ext>
              </a:extLst>
            </p:cNvPr>
            <p:cNvSpPr txBox="1"/>
            <p:nvPr/>
          </p:nvSpPr>
          <p:spPr>
            <a:xfrm>
              <a:off x="4488872" y="2687334"/>
              <a:ext cx="3089563" cy="1815882"/>
            </a:xfrm>
            <a:prstGeom prst="rect">
              <a:avLst/>
            </a:prstGeom>
            <a:noFill/>
          </p:spPr>
          <p:txBody>
            <a:bodyPr wrap="square" rtlCol="0">
              <a:spAutoFit/>
            </a:bodyPr>
            <a:lstStyle/>
            <a:p>
              <a:r>
                <a:rPr lang="en-US" sz="1400" dirty="0"/>
                <a:t>Fifteen Subject Matter Experts participated in semi structured interviews.</a:t>
              </a:r>
            </a:p>
            <a:p>
              <a:r>
                <a:rPr lang="en-US" sz="1400" dirty="0"/>
                <a:t>Information acquired during this phase was used to inform the development of prototype AI / Cybersecurity survey and self report instruments for the subsequent quantitative phase.</a:t>
              </a:r>
            </a:p>
          </p:txBody>
        </p:sp>
      </p:grpSp>
      <p:grpSp>
        <p:nvGrpSpPr>
          <p:cNvPr id="30" name="Group 29">
            <a:extLst>
              <a:ext uri="{FF2B5EF4-FFF2-40B4-BE49-F238E27FC236}">
                <a16:creationId xmlns:a16="http://schemas.microsoft.com/office/drawing/2014/main" id="{87ACCA7F-E776-4BD0-9E3F-BE38FA6B3B97}"/>
              </a:ext>
            </a:extLst>
          </p:cNvPr>
          <p:cNvGrpSpPr/>
          <p:nvPr/>
        </p:nvGrpSpPr>
        <p:grpSpPr>
          <a:xfrm>
            <a:off x="381000" y="2064327"/>
            <a:ext cx="3477491" cy="4499135"/>
            <a:chOff x="381000" y="2064327"/>
            <a:chExt cx="3477491" cy="4499135"/>
          </a:xfrm>
        </p:grpSpPr>
        <p:cxnSp>
          <p:nvCxnSpPr>
            <p:cNvPr id="5" name="Straight Connector 4">
              <a:extLst>
                <a:ext uri="{FF2B5EF4-FFF2-40B4-BE49-F238E27FC236}">
                  <a16:creationId xmlns:a16="http://schemas.microsoft.com/office/drawing/2014/main" id="{50F54C2F-FE8E-4E13-B120-2A060262F3F9}"/>
                </a:ext>
              </a:extLst>
            </p:cNvPr>
            <p:cNvCxnSpPr/>
            <p:nvPr/>
          </p:nvCxnSpPr>
          <p:spPr>
            <a:xfrm>
              <a:off x="574964" y="2521526"/>
              <a:ext cx="3089563"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DE99E78-CEC2-4215-8BEA-4DFF43E63FB5}"/>
                </a:ext>
              </a:extLst>
            </p:cNvPr>
            <p:cNvSpPr/>
            <p:nvPr/>
          </p:nvSpPr>
          <p:spPr>
            <a:xfrm>
              <a:off x="381000" y="2064327"/>
              <a:ext cx="3470561" cy="4499135"/>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CF549B0-C12A-4B85-B81E-6968D0736AEA}"/>
                </a:ext>
              </a:extLst>
            </p:cNvPr>
            <p:cNvSpPr txBox="1"/>
            <p:nvPr/>
          </p:nvSpPr>
          <p:spPr>
            <a:xfrm>
              <a:off x="387930" y="2145110"/>
              <a:ext cx="3470561" cy="400110"/>
            </a:xfrm>
            <a:prstGeom prst="rect">
              <a:avLst/>
            </a:prstGeom>
            <a:noFill/>
          </p:spPr>
          <p:txBody>
            <a:bodyPr wrap="square" rtlCol="0">
              <a:spAutoFit/>
            </a:bodyPr>
            <a:lstStyle/>
            <a:p>
              <a:pPr algn="ctr"/>
              <a:r>
                <a:rPr lang="en-US" sz="2000" dirty="0"/>
                <a:t>Literature Review</a:t>
              </a:r>
            </a:p>
          </p:txBody>
        </p:sp>
        <p:cxnSp>
          <p:nvCxnSpPr>
            <p:cNvPr id="21" name="Straight Connector 20">
              <a:extLst>
                <a:ext uri="{FF2B5EF4-FFF2-40B4-BE49-F238E27FC236}">
                  <a16:creationId xmlns:a16="http://schemas.microsoft.com/office/drawing/2014/main" id="{765F8E4E-18E0-4AFC-92EE-9E73B97A86F0}"/>
                </a:ext>
              </a:extLst>
            </p:cNvPr>
            <p:cNvCxnSpPr/>
            <p:nvPr/>
          </p:nvCxnSpPr>
          <p:spPr>
            <a:xfrm flipV="1">
              <a:off x="574964" y="2521526"/>
              <a:ext cx="3089563" cy="23694"/>
            </a:xfrm>
            <a:prstGeom prst="line">
              <a:avLst/>
            </a:prstGeom>
          </p:spPr>
          <p:style>
            <a:lnRef idx="3">
              <a:schemeClr val="accent1"/>
            </a:lnRef>
            <a:fillRef idx="0">
              <a:schemeClr val="accent1"/>
            </a:fillRef>
            <a:effectRef idx="2">
              <a:schemeClr val="accent1"/>
            </a:effectRef>
            <a:fontRef idx="minor">
              <a:schemeClr val="tx1"/>
            </a:fontRef>
          </p:style>
        </p:cxnSp>
        <p:sp>
          <p:nvSpPr>
            <p:cNvPr id="4" name="TextBox 3">
              <a:extLst>
                <a:ext uri="{FF2B5EF4-FFF2-40B4-BE49-F238E27FC236}">
                  <a16:creationId xmlns:a16="http://schemas.microsoft.com/office/drawing/2014/main" id="{9E63F5CE-2953-4A41-AA6C-6764787B25B6}"/>
                </a:ext>
              </a:extLst>
            </p:cNvPr>
            <p:cNvSpPr txBox="1"/>
            <p:nvPr/>
          </p:nvSpPr>
          <p:spPr>
            <a:xfrm>
              <a:off x="571498" y="2687334"/>
              <a:ext cx="3089563" cy="1815882"/>
            </a:xfrm>
            <a:prstGeom prst="rect">
              <a:avLst/>
            </a:prstGeom>
            <a:noFill/>
          </p:spPr>
          <p:txBody>
            <a:bodyPr wrap="square" rtlCol="0">
              <a:spAutoFit/>
            </a:bodyPr>
            <a:lstStyle/>
            <a:p>
              <a:r>
                <a:rPr lang="en-US" sz="1400" dirty="0"/>
                <a:t>A review of current research on AI in transportation with special focus on the </a:t>
              </a:r>
              <a:r>
                <a:rPr lang="en-US" sz="1400" dirty="0" err="1"/>
                <a:t>uni</a:t>
              </a:r>
              <a:r>
                <a:rPr lang="en-US" sz="1400" dirty="0"/>
                <a:t> /multi-dimensional nature of the construct, and current practice on measuring AI awareness, as well as the implementation AI Risk Management in airline operations with particular focus on Cybersecurity TEM</a:t>
              </a:r>
            </a:p>
          </p:txBody>
        </p:sp>
      </p:grpSp>
      <p:grpSp>
        <p:nvGrpSpPr>
          <p:cNvPr id="32" name="Group 31">
            <a:extLst>
              <a:ext uri="{FF2B5EF4-FFF2-40B4-BE49-F238E27FC236}">
                <a16:creationId xmlns:a16="http://schemas.microsoft.com/office/drawing/2014/main" id="{E0913F00-F0F1-4E7A-A09B-D211220A2BA3}"/>
              </a:ext>
            </a:extLst>
          </p:cNvPr>
          <p:cNvGrpSpPr/>
          <p:nvPr/>
        </p:nvGrpSpPr>
        <p:grpSpPr>
          <a:xfrm>
            <a:off x="8340439" y="2064327"/>
            <a:ext cx="3470561" cy="4499135"/>
            <a:chOff x="8340439" y="2064327"/>
            <a:chExt cx="3470561" cy="4499135"/>
          </a:xfrm>
        </p:grpSpPr>
        <p:cxnSp>
          <p:nvCxnSpPr>
            <p:cNvPr id="18" name="Straight Connector 17">
              <a:extLst>
                <a:ext uri="{FF2B5EF4-FFF2-40B4-BE49-F238E27FC236}">
                  <a16:creationId xmlns:a16="http://schemas.microsoft.com/office/drawing/2014/main" id="{F5840212-6D19-455F-8DF7-BCBF3929E992}"/>
                </a:ext>
              </a:extLst>
            </p:cNvPr>
            <p:cNvCxnSpPr/>
            <p:nvPr/>
          </p:nvCxnSpPr>
          <p:spPr>
            <a:xfrm>
              <a:off x="8572840" y="2521526"/>
              <a:ext cx="3089563"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19B457A-747D-4434-AEA4-A3BC516653EB}"/>
                </a:ext>
              </a:extLst>
            </p:cNvPr>
            <p:cNvSpPr/>
            <p:nvPr/>
          </p:nvSpPr>
          <p:spPr>
            <a:xfrm>
              <a:off x="8340439" y="2064327"/>
              <a:ext cx="3470561" cy="4499135"/>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5E67888-1ECA-494E-8249-07F9BC1312F1}"/>
                </a:ext>
              </a:extLst>
            </p:cNvPr>
            <p:cNvSpPr txBox="1"/>
            <p:nvPr/>
          </p:nvSpPr>
          <p:spPr>
            <a:xfrm>
              <a:off x="8340439" y="2145110"/>
              <a:ext cx="3470561" cy="400110"/>
            </a:xfrm>
            <a:prstGeom prst="rect">
              <a:avLst/>
            </a:prstGeom>
            <a:noFill/>
          </p:spPr>
          <p:txBody>
            <a:bodyPr wrap="square" rtlCol="0">
              <a:spAutoFit/>
            </a:bodyPr>
            <a:lstStyle/>
            <a:p>
              <a:pPr algn="ctr"/>
              <a:r>
                <a:rPr lang="en-US" sz="2000" dirty="0"/>
                <a:t>Quantitative Phase</a:t>
              </a:r>
            </a:p>
          </p:txBody>
        </p:sp>
        <p:cxnSp>
          <p:nvCxnSpPr>
            <p:cNvPr id="23" name="Straight Connector 22">
              <a:extLst>
                <a:ext uri="{FF2B5EF4-FFF2-40B4-BE49-F238E27FC236}">
                  <a16:creationId xmlns:a16="http://schemas.microsoft.com/office/drawing/2014/main" id="{8670A090-524B-4801-8C09-558C26AE2DFF}"/>
                </a:ext>
              </a:extLst>
            </p:cNvPr>
            <p:cNvCxnSpPr/>
            <p:nvPr/>
          </p:nvCxnSpPr>
          <p:spPr>
            <a:xfrm flipV="1">
              <a:off x="8572840" y="2521526"/>
              <a:ext cx="3089563" cy="23694"/>
            </a:xfrm>
            <a:prstGeom prst="line">
              <a:avLst/>
            </a:prstGeom>
          </p:spPr>
          <p:style>
            <a:lnRef idx="3">
              <a:schemeClr val="accent1"/>
            </a:lnRef>
            <a:fillRef idx="0">
              <a:schemeClr val="accent1"/>
            </a:fillRef>
            <a:effectRef idx="2">
              <a:schemeClr val="accent1"/>
            </a:effectRef>
            <a:fontRef idx="minor">
              <a:schemeClr val="tx1"/>
            </a:fontRef>
          </p:style>
        </p:cxnSp>
        <p:sp>
          <p:nvSpPr>
            <p:cNvPr id="27" name="TextBox 26">
              <a:extLst>
                <a:ext uri="{FF2B5EF4-FFF2-40B4-BE49-F238E27FC236}">
                  <a16:creationId xmlns:a16="http://schemas.microsoft.com/office/drawing/2014/main" id="{9B35530F-4034-438B-9CB9-33C8F27B4DDD}"/>
                </a:ext>
              </a:extLst>
            </p:cNvPr>
            <p:cNvSpPr txBox="1"/>
            <p:nvPr/>
          </p:nvSpPr>
          <p:spPr>
            <a:xfrm>
              <a:off x="8572840" y="2687334"/>
              <a:ext cx="3089563" cy="2031325"/>
            </a:xfrm>
            <a:prstGeom prst="rect">
              <a:avLst/>
            </a:prstGeom>
            <a:noFill/>
          </p:spPr>
          <p:txBody>
            <a:bodyPr wrap="square" rtlCol="0">
              <a:spAutoFit/>
            </a:bodyPr>
            <a:lstStyle/>
            <a:p>
              <a:r>
                <a:rPr lang="en-US" sz="1400" dirty="0"/>
                <a:t>Eighty-six experienced aviation professionals  participated in an internet-mediated survey. Statistical analysis was performed on the data collected and the validity of the hypothesis was evaluated. The reliability and validity of the survey instrument was assessed using appropriate statistical methods.</a:t>
              </a:r>
            </a:p>
          </p:txBody>
        </p:sp>
        <p:pic>
          <p:nvPicPr>
            <p:cNvPr id="29" name="Picture 28">
              <a:extLst>
                <a:ext uri="{FF2B5EF4-FFF2-40B4-BE49-F238E27FC236}">
                  <a16:creationId xmlns:a16="http://schemas.microsoft.com/office/drawing/2014/main" id="{AFEBD723-D2A8-4C80-8F4F-6797C2C3A148}"/>
                </a:ext>
              </a:extLst>
            </p:cNvPr>
            <p:cNvPicPr>
              <a:picLocks noChangeAspect="1"/>
            </p:cNvPicPr>
            <p:nvPr/>
          </p:nvPicPr>
          <p:blipFill>
            <a:blip r:embed="rId4"/>
            <a:stretch>
              <a:fillRect/>
            </a:stretch>
          </p:blipFill>
          <p:spPr>
            <a:xfrm>
              <a:off x="8825345" y="4805833"/>
              <a:ext cx="2584552" cy="1586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custDataLst>
      <p:tags r:id="rId1"/>
    </p:custDataLst>
    <p:extLst>
      <p:ext uri="{BB962C8B-B14F-4D97-AF65-F5344CB8AC3E}">
        <p14:creationId xmlns:p14="http://schemas.microsoft.com/office/powerpoint/2010/main" val="2109895725"/>
      </p:ext>
    </p:extLst>
  </p:cSld>
  <p:clrMapOvr>
    <a:masterClrMapping/>
  </p:clrMapOvr>
  <mc:AlternateContent xmlns:mc="http://schemas.openxmlformats.org/markup-compatibility/2006">
    <mc:Choice xmlns:p14="http://schemas.microsoft.com/office/powerpoint/2010/main" Requires="p14">
      <p:transition p14:dur="0" advTm="34276"/>
    </mc:Choice>
    <mc:Fallback>
      <p:transition advTm="34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0-#ppt_w/2"/>
                                          </p:val>
                                        </p:tav>
                                        <p:tav tm="100000">
                                          <p:val>
                                            <p:strVal val="#ppt_x"/>
                                          </p:val>
                                        </p:tav>
                                      </p:tavLst>
                                    </p:anim>
                                    <p:anim calcmode="lin" valueType="num">
                                      <p:cBhvr additive="base">
                                        <p:cTn id="8" dur="7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ADCBB7C-8FFA-451B-A793-442B0837BA33}"/>
              </a:ext>
            </a:extLst>
          </p:cNvPr>
          <p:cNvPicPr>
            <a:picLocks noChangeAspect="1"/>
          </p:cNvPicPr>
          <p:nvPr/>
        </p:nvPicPr>
        <p:blipFill rotWithShape="1">
          <a:blip r:embed="rId2"/>
          <a:srcRect b="8142"/>
          <a:stretch/>
        </p:blipFill>
        <p:spPr>
          <a:xfrm>
            <a:off x="2652732" y="2373898"/>
            <a:ext cx="7345881" cy="4118977"/>
          </a:xfrm>
          <a:prstGeom prst="rect">
            <a:avLst/>
          </a:prstGeom>
        </p:spPr>
      </p:pic>
      <p:sp>
        <p:nvSpPr>
          <p:cNvPr id="13" name="Title 1">
            <a:extLst>
              <a:ext uri="{FF2B5EF4-FFF2-40B4-BE49-F238E27FC236}">
                <a16:creationId xmlns:a16="http://schemas.microsoft.com/office/drawing/2014/main" id="{EDE6FC50-DF9C-4AB1-BAE4-CD13186FA707}"/>
              </a:ext>
            </a:extLst>
          </p:cNvPr>
          <p:cNvSpPr>
            <a:spLocks noGrp="1"/>
          </p:cNvSpPr>
          <p:nvPr>
            <p:ph type="title"/>
          </p:nvPr>
        </p:nvSpPr>
        <p:spPr>
          <a:xfrm>
            <a:off x="838200" y="365125"/>
            <a:ext cx="10894450" cy="1325563"/>
          </a:xfrm>
        </p:spPr>
        <p:txBody>
          <a:bodyPr>
            <a:normAutofit/>
          </a:bodyPr>
          <a:lstStyle/>
          <a:p>
            <a:r>
              <a:rPr lang="en-US" sz="4000" dirty="0">
                <a:solidFill>
                  <a:srgbClr val="FFFFFF"/>
                </a:solidFill>
              </a:rPr>
              <a:t>Recent Studies - Why Measure AI-Cybersecurity Awareness?</a:t>
            </a:r>
          </a:p>
        </p:txBody>
      </p:sp>
    </p:spTree>
    <p:extLst>
      <p:ext uri="{BB962C8B-B14F-4D97-AF65-F5344CB8AC3E}">
        <p14:creationId xmlns:p14="http://schemas.microsoft.com/office/powerpoint/2010/main" val="3425607911"/>
      </p:ext>
    </p:extLst>
  </p:cSld>
  <p:clrMapOvr>
    <a:masterClrMapping/>
  </p:clrMapOvr>
  <mc:AlternateContent xmlns:mc="http://schemas.openxmlformats.org/markup-compatibility/2006">
    <mc:Choice xmlns:p14="http://schemas.microsoft.com/office/powerpoint/2010/main" Requires="p14">
      <p:transition p14:dur="0" advTm="14383"/>
    </mc:Choice>
    <mc:Fallback>
      <p:transition advTm="1438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D17AD0-5505-4AB7-A947-ED51796336AF}"/>
              </a:ext>
            </a:extLst>
          </p:cNvPr>
          <p:cNvPicPr>
            <a:picLocks noChangeAspect="1"/>
          </p:cNvPicPr>
          <p:nvPr/>
        </p:nvPicPr>
        <p:blipFill rotWithShape="1">
          <a:blip r:embed="rId2"/>
          <a:srcRect b="10940"/>
          <a:stretch/>
        </p:blipFill>
        <p:spPr>
          <a:xfrm>
            <a:off x="1257782" y="2659054"/>
            <a:ext cx="9676435" cy="2870889"/>
          </a:xfrm>
          <a:prstGeom prst="rect">
            <a:avLst/>
          </a:prstGeom>
        </p:spPr>
      </p:pic>
      <p:pic>
        <p:nvPicPr>
          <p:cNvPr id="11" name="Picture 10">
            <a:extLst>
              <a:ext uri="{FF2B5EF4-FFF2-40B4-BE49-F238E27FC236}">
                <a16:creationId xmlns:a16="http://schemas.microsoft.com/office/drawing/2014/main" id="{2A0C9003-09D0-4D4D-AD14-140E051AF5E9}"/>
              </a:ext>
            </a:extLst>
          </p:cNvPr>
          <p:cNvPicPr>
            <a:picLocks noChangeAspect="1"/>
          </p:cNvPicPr>
          <p:nvPr/>
        </p:nvPicPr>
        <p:blipFill>
          <a:blip r:embed="rId3"/>
          <a:stretch>
            <a:fillRect/>
          </a:stretch>
        </p:blipFill>
        <p:spPr>
          <a:xfrm>
            <a:off x="-1" y="176259"/>
            <a:ext cx="12192000" cy="1576815"/>
          </a:xfrm>
          <a:prstGeom prst="rect">
            <a:avLst/>
          </a:prstGeom>
        </p:spPr>
      </p:pic>
    </p:spTree>
    <p:extLst>
      <p:ext uri="{BB962C8B-B14F-4D97-AF65-F5344CB8AC3E}">
        <p14:creationId xmlns:p14="http://schemas.microsoft.com/office/powerpoint/2010/main" val="1149673653"/>
      </p:ext>
    </p:extLst>
  </p:cSld>
  <p:clrMapOvr>
    <a:masterClrMapping/>
  </p:clrMapOvr>
  <mc:AlternateContent xmlns:mc="http://schemas.openxmlformats.org/markup-compatibility/2006">
    <mc:Choice xmlns:p14="http://schemas.microsoft.com/office/powerpoint/2010/main" Requires="p14">
      <p:transition p14:dur="0" advTm="7082"/>
    </mc:Choice>
    <mc:Fallback>
      <p:transition advTm="708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9.9"/>
</p:tagLst>
</file>

<file path=ppt/tags/tag2.xml><?xml version="1.0" encoding="utf-8"?>
<p:tagLst xmlns:a="http://schemas.openxmlformats.org/drawingml/2006/main" xmlns:r="http://schemas.openxmlformats.org/officeDocument/2006/relationships" xmlns:p="http://schemas.openxmlformats.org/presentationml/2006/main">
  <p:tag name="TIMING" val="|2.3|1.8|15.6"/>
</p:tagLst>
</file>

<file path=ppt/tags/tag3.xml><?xml version="1.0" encoding="utf-8"?>
<p:tagLst xmlns:a="http://schemas.openxmlformats.org/drawingml/2006/main" xmlns:r="http://schemas.openxmlformats.org/officeDocument/2006/relationships" xmlns:p="http://schemas.openxmlformats.org/presentationml/2006/main">
  <p:tag name="TIMING" val="|6.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21633</TotalTime>
  <Words>1997</Words>
  <Application>Microsoft Office PowerPoint</Application>
  <PresentationFormat>Widescreen</PresentationFormat>
  <Paragraphs>130</Paragraphs>
  <Slides>22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ＭＳ Ｐゴシック</vt:lpstr>
      <vt:lpstr>Arial</vt:lpstr>
      <vt:lpstr>Calibri</vt:lpstr>
      <vt:lpstr>Calibri Light</vt:lpstr>
      <vt:lpstr>Times New Roman</vt:lpstr>
      <vt:lpstr>Wingdings</vt:lpstr>
      <vt:lpstr>Office Theme</vt:lpstr>
      <vt:lpstr>“Artificial Intelligence and Cyber Security in Civil and Military Aviation”</vt:lpstr>
      <vt:lpstr>What to ecpect… </vt:lpstr>
      <vt:lpstr>Introduction</vt:lpstr>
      <vt:lpstr>Recent Studies - Why Measure Fatigue?</vt:lpstr>
      <vt:lpstr>Recent Studies - Why Measure AI – Cybersecurity Awareness?</vt:lpstr>
      <vt:lpstr>Recent Studies - Why Measure AI –Cybersecurity?</vt:lpstr>
      <vt:lpstr>Study Design and Methods</vt:lpstr>
      <vt:lpstr>Recent Studies - Why Measure AI-Cybersecurity Awareness?</vt:lpstr>
      <vt:lpstr>PowerPoint Presentation</vt:lpstr>
      <vt:lpstr>PowerPoint Presentation</vt:lpstr>
      <vt:lpstr>Recent Studies - Why Measure Fatigue?</vt:lpstr>
      <vt:lpstr>Recent Studies - Why Measure Fatigue?</vt:lpstr>
      <vt:lpstr>Recent Studies - Why Measure Fatigue?</vt:lpstr>
      <vt:lpstr>Recent Studies - Why Measure Fatigue?</vt:lpstr>
      <vt:lpstr>Recent Studies - Why Measure Fatigue?</vt:lpstr>
      <vt:lpstr>Recent Studies - Why Measure Fatigue?</vt:lpstr>
      <vt:lpstr>Recent Studies - Why Measure Fatigue?</vt:lpstr>
      <vt:lpstr>On- going Challenges</vt:lpstr>
      <vt:lpstr>- Why Measure AI-Cybersecurity?</vt:lpstr>
      <vt:lpstr>Questions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Dimitrios Ziakkas</dc:creator>
  <cp:lastModifiedBy>User</cp:lastModifiedBy>
  <cp:revision>41</cp:revision>
  <dcterms:created xsi:type="dcterms:W3CDTF">2022-09-20T07:48:56Z</dcterms:created>
  <dcterms:modified xsi:type="dcterms:W3CDTF">2024-05-30T09:29:06Z</dcterms:modified>
</cp:coreProperties>
</file>